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70" r:id="rId10"/>
    <p:sldId id="271" r:id="rId11"/>
    <p:sldId id="263" r:id="rId12"/>
    <p:sldId id="272" r:id="rId13"/>
    <p:sldId id="273" r:id="rId14"/>
    <p:sldId id="274" r:id="rId15"/>
    <p:sldId id="275" r:id="rId16"/>
    <p:sldId id="264" r:id="rId17"/>
    <p:sldId id="265" r:id="rId18"/>
    <p:sldId id="266" r:id="rId19"/>
    <p:sldId id="276" r:id="rId20"/>
    <p:sldId id="269" r:id="rId21"/>
    <p:sldId id="267" r:id="rId22"/>
    <p:sldId id="277" r:id="rId23"/>
    <p:sldId id="26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47DC4-DBB7-4D92-9886-30A05D21C4E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D4F27E-8EC2-4E86-8671-576EF34E00B5}">
      <dgm:prSet/>
      <dgm:spPr/>
      <dgm:t>
        <a:bodyPr/>
        <a:lstStyle/>
        <a:p>
          <a:r>
            <a:rPr lang="nl-NL"/>
            <a:t>De Witte (boksen) Ploeg</a:t>
          </a:r>
          <a:endParaRPr lang="en-US"/>
        </a:p>
      </dgm:t>
    </dgm:pt>
    <dgm:pt modelId="{E195301D-0BC3-4EC5-98F1-DCBCCB97C81A}" type="parTrans" cxnId="{7F1BF891-FBBF-4FD6-93D4-E570517CF005}">
      <dgm:prSet/>
      <dgm:spPr/>
      <dgm:t>
        <a:bodyPr/>
        <a:lstStyle/>
        <a:p>
          <a:endParaRPr lang="en-US"/>
        </a:p>
      </dgm:t>
    </dgm:pt>
    <dgm:pt modelId="{E0D7D931-8196-4221-B8A2-C9BFAEA3F4D1}" type="sibTrans" cxnId="{7F1BF891-FBBF-4FD6-93D4-E570517CF005}">
      <dgm:prSet/>
      <dgm:spPr/>
      <dgm:t>
        <a:bodyPr/>
        <a:lstStyle/>
        <a:p>
          <a:endParaRPr lang="en-US"/>
        </a:p>
      </dgm:t>
    </dgm:pt>
    <dgm:pt modelId="{17CBBEB6-BB27-415C-97DD-E5F68AAD6EE8}">
      <dgm:prSet/>
      <dgm:spPr/>
      <dgm:t>
        <a:bodyPr/>
        <a:lstStyle/>
        <a:p>
          <a:r>
            <a:rPr lang="nl-NL"/>
            <a:t>Kruisboogafdeling</a:t>
          </a:r>
          <a:endParaRPr lang="en-US"/>
        </a:p>
      </dgm:t>
    </dgm:pt>
    <dgm:pt modelId="{EB825B55-B23D-42C2-B572-B683108A8B39}" type="parTrans" cxnId="{0FF4CD85-333D-476A-97CC-C02640AC5260}">
      <dgm:prSet/>
      <dgm:spPr/>
      <dgm:t>
        <a:bodyPr/>
        <a:lstStyle/>
        <a:p>
          <a:endParaRPr lang="en-US"/>
        </a:p>
      </dgm:t>
    </dgm:pt>
    <dgm:pt modelId="{A09DC6A3-147D-4188-9211-CA0544BF8DD3}" type="sibTrans" cxnId="{0FF4CD85-333D-476A-97CC-C02640AC5260}">
      <dgm:prSet/>
      <dgm:spPr/>
      <dgm:t>
        <a:bodyPr/>
        <a:lstStyle/>
        <a:p>
          <a:endParaRPr lang="en-US"/>
        </a:p>
      </dgm:t>
    </dgm:pt>
    <dgm:pt modelId="{70ABB648-E725-4AC9-B2C1-80C7B88E9B9E}">
      <dgm:prSet/>
      <dgm:spPr/>
      <dgm:t>
        <a:bodyPr/>
        <a:lstStyle/>
        <a:p>
          <a:r>
            <a:rPr lang="nl-NL"/>
            <a:t>Schietclub Gijsbrecht van Aemstel</a:t>
          </a:r>
          <a:endParaRPr lang="en-US"/>
        </a:p>
      </dgm:t>
    </dgm:pt>
    <dgm:pt modelId="{D899C703-57F4-460F-A30C-CDA7FA1256ED}" type="parTrans" cxnId="{ED804929-2338-4BB3-9E74-5D95C766E219}">
      <dgm:prSet/>
      <dgm:spPr/>
      <dgm:t>
        <a:bodyPr/>
        <a:lstStyle/>
        <a:p>
          <a:endParaRPr lang="en-US"/>
        </a:p>
      </dgm:t>
    </dgm:pt>
    <dgm:pt modelId="{B35E2F1A-F993-421E-8FB6-CDD167F19B72}" type="sibTrans" cxnId="{ED804929-2338-4BB3-9E74-5D95C766E219}">
      <dgm:prSet/>
      <dgm:spPr/>
      <dgm:t>
        <a:bodyPr/>
        <a:lstStyle/>
        <a:p>
          <a:endParaRPr lang="en-US"/>
        </a:p>
      </dgm:t>
    </dgm:pt>
    <dgm:pt modelId="{D5F3C764-BDD3-4E8F-8C15-5AD149FF7F01}">
      <dgm:prSet/>
      <dgm:spPr/>
      <dgm:t>
        <a:bodyPr/>
        <a:lstStyle/>
        <a:p>
          <a:r>
            <a:rPr lang="nl-NL" dirty="0"/>
            <a:t>Historische Kring Doornenburg</a:t>
          </a:r>
          <a:endParaRPr lang="en-US" dirty="0"/>
        </a:p>
      </dgm:t>
    </dgm:pt>
    <dgm:pt modelId="{C2DB830F-20E0-43B9-8DC7-E6076454EC0F}" type="parTrans" cxnId="{7186BBA6-A1F4-46D7-B530-E36B06C01C63}">
      <dgm:prSet/>
      <dgm:spPr/>
      <dgm:t>
        <a:bodyPr/>
        <a:lstStyle/>
        <a:p>
          <a:endParaRPr lang="en-US"/>
        </a:p>
      </dgm:t>
    </dgm:pt>
    <dgm:pt modelId="{BEEADE6C-4009-457E-851B-A9C9D4FE247A}" type="sibTrans" cxnId="{7186BBA6-A1F4-46D7-B530-E36B06C01C63}">
      <dgm:prSet/>
      <dgm:spPr/>
      <dgm:t>
        <a:bodyPr/>
        <a:lstStyle/>
        <a:p>
          <a:endParaRPr lang="en-US"/>
        </a:p>
      </dgm:t>
    </dgm:pt>
    <dgm:pt modelId="{FE828476-4706-4411-938B-50CA8CC3F798}" type="pres">
      <dgm:prSet presAssocID="{40F47DC4-DBB7-4D92-9886-30A05D21C4E4}" presName="vert0" presStyleCnt="0">
        <dgm:presLayoutVars>
          <dgm:dir/>
          <dgm:animOne val="branch"/>
          <dgm:animLvl val="lvl"/>
        </dgm:presLayoutVars>
      </dgm:prSet>
      <dgm:spPr/>
    </dgm:pt>
    <dgm:pt modelId="{727B74A3-7A9A-4925-BE0D-86A40EBF7D7E}" type="pres">
      <dgm:prSet presAssocID="{10D4F27E-8EC2-4E86-8671-576EF34E00B5}" presName="thickLine" presStyleLbl="alignNode1" presStyleIdx="0" presStyleCnt="4"/>
      <dgm:spPr/>
    </dgm:pt>
    <dgm:pt modelId="{C24583D6-6CDC-448A-83DD-76772DEC05F1}" type="pres">
      <dgm:prSet presAssocID="{10D4F27E-8EC2-4E86-8671-576EF34E00B5}" presName="horz1" presStyleCnt="0"/>
      <dgm:spPr/>
    </dgm:pt>
    <dgm:pt modelId="{6929665C-C323-4AEE-86BD-304F19E96816}" type="pres">
      <dgm:prSet presAssocID="{10D4F27E-8EC2-4E86-8671-576EF34E00B5}" presName="tx1" presStyleLbl="revTx" presStyleIdx="0" presStyleCnt="4"/>
      <dgm:spPr/>
    </dgm:pt>
    <dgm:pt modelId="{66BDF394-B8D1-4743-AE42-414AF8E8ED8E}" type="pres">
      <dgm:prSet presAssocID="{10D4F27E-8EC2-4E86-8671-576EF34E00B5}" presName="vert1" presStyleCnt="0"/>
      <dgm:spPr/>
    </dgm:pt>
    <dgm:pt modelId="{4AA156D8-5209-4C7F-A826-DCA99F3D01D5}" type="pres">
      <dgm:prSet presAssocID="{17CBBEB6-BB27-415C-97DD-E5F68AAD6EE8}" presName="thickLine" presStyleLbl="alignNode1" presStyleIdx="1" presStyleCnt="4"/>
      <dgm:spPr/>
    </dgm:pt>
    <dgm:pt modelId="{D0CF4097-F9ED-4CBE-87F3-542ABB02A552}" type="pres">
      <dgm:prSet presAssocID="{17CBBEB6-BB27-415C-97DD-E5F68AAD6EE8}" presName="horz1" presStyleCnt="0"/>
      <dgm:spPr/>
    </dgm:pt>
    <dgm:pt modelId="{FFAF3919-77CD-4F3D-BC97-394C1AA233EC}" type="pres">
      <dgm:prSet presAssocID="{17CBBEB6-BB27-415C-97DD-E5F68AAD6EE8}" presName="tx1" presStyleLbl="revTx" presStyleIdx="1" presStyleCnt="4"/>
      <dgm:spPr/>
    </dgm:pt>
    <dgm:pt modelId="{120FC00D-15D2-4187-99F3-165A790DFA16}" type="pres">
      <dgm:prSet presAssocID="{17CBBEB6-BB27-415C-97DD-E5F68AAD6EE8}" presName="vert1" presStyleCnt="0"/>
      <dgm:spPr/>
    </dgm:pt>
    <dgm:pt modelId="{3795CCDA-7314-4C62-A79E-97E5C917E959}" type="pres">
      <dgm:prSet presAssocID="{70ABB648-E725-4AC9-B2C1-80C7B88E9B9E}" presName="thickLine" presStyleLbl="alignNode1" presStyleIdx="2" presStyleCnt="4"/>
      <dgm:spPr/>
    </dgm:pt>
    <dgm:pt modelId="{7ADFF4C4-8762-44CD-BAC4-F437683719D1}" type="pres">
      <dgm:prSet presAssocID="{70ABB648-E725-4AC9-B2C1-80C7B88E9B9E}" presName="horz1" presStyleCnt="0"/>
      <dgm:spPr/>
    </dgm:pt>
    <dgm:pt modelId="{44835AE9-2E41-41B8-A236-641C77E5A91E}" type="pres">
      <dgm:prSet presAssocID="{70ABB648-E725-4AC9-B2C1-80C7B88E9B9E}" presName="tx1" presStyleLbl="revTx" presStyleIdx="2" presStyleCnt="4"/>
      <dgm:spPr/>
    </dgm:pt>
    <dgm:pt modelId="{B02EFA26-E787-4FD7-94DB-060788E30837}" type="pres">
      <dgm:prSet presAssocID="{70ABB648-E725-4AC9-B2C1-80C7B88E9B9E}" presName="vert1" presStyleCnt="0"/>
      <dgm:spPr/>
    </dgm:pt>
    <dgm:pt modelId="{76E2F60E-4D20-4203-A0A3-1B3883530FE9}" type="pres">
      <dgm:prSet presAssocID="{D5F3C764-BDD3-4E8F-8C15-5AD149FF7F01}" presName="thickLine" presStyleLbl="alignNode1" presStyleIdx="3" presStyleCnt="4"/>
      <dgm:spPr/>
    </dgm:pt>
    <dgm:pt modelId="{84EF852B-8EEA-4839-AE69-08A1D50D2336}" type="pres">
      <dgm:prSet presAssocID="{D5F3C764-BDD3-4E8F-8C15-5AD149FF7F01}" presName="horz1" presStyleCnt="0"/>
      <dgm:spPr/>
    </dgm:pt>
    <dgm:pt modelId="{B5A2DD0A-8D25-419D-B125-DC52B4F6B688}" type="pres">
      <dgm:prSet presAssocID="{D5F3C764-BDD3-4E8F-8C15-5AD149FF7F01}" presName="tx1" presStyleLbl="revTx" presStyleIdx="3" presStyleCnt="4"/>
      <dgm:spPr/>
    </dgm:pt>
    <dgm:pt modelId="{F4BF9041-1690-4267-9785-4A907668A715}" type="pres">
      <dgm:prSet presAssocID="{D5F3C764-BDD3-4E8F-8C15-5AD149FF7F01}" presName="vert1" presStyleCnt="0"/>
      <dgm:spPr/>
    </dgm:pt>
  </dgm:ptLst>
  <dgm:cxnLst>
    <dgm:cxn modelId="{BD3CB513-C6B3-4CA3-86CA-1EA743E5977B}" type="presOf" srcId="{17CBBEB6-BB27-415C-97DD-E5F68AAD6EE8}" destId="{FFAF3919-77CD-4F3D-BC97-394C1AA233EC}" srcOrd="0" destOrd="0" presId="urn:microsoft.com/office/officeart/2008/layout/LinedList"/>
    <dgm:cxn modelId="{ED804929-2338-4BB3-9E74-5D95C766E219}" srcId="{40F47DC4-DBB7-4D92-9886-30A05D21C4E4}" destId="{70ABB648-E725-4AC9-B2C1-80C7B88E9B9E}" srcOrd="2" destOrd="0" parTransId="{D899C703-57F4-460F-A30C-CDA7FA1256ED}" sibTransId="{B35E2F1A-F993-421E-8FB6-CDD167F19B72}"/>
    <dgm:cxn modelId="{901DB662-E9C4-47DE-B15D-0E5614ECDA1E}" type="presOf" srcId="{D5F3C764-BDD3-4E8F-8C15-5AD149FF7F01}" destId="{B5A2DD0A-8D25-419D-B125-DC52B4F6B688}" srcOrd="0" destOrd="0" presId="urn:microsoft.com/office/officeart/2008/layout/LinedList"/>
    <dgm:cxn modelId="{A90F516A-082F-4EAE-9C2E-14D9FD6E2B42}" type="presOf" srcId="{70ABB648-E725-4AC9-B2C1-80C7B88E9B9E}" destId="{44835AE9-2E41-41B8-A236-641C77E5A91E}" srcOrd="0" destOrd="0" presId="urn:microsoft.com/office/officeart/2008/layout/LinedList"/>
    <dgm:cxn modelId="{0FF4CD85-333D-476A-97CC-C02640AC5260}" srcId="{40F47DC4-DBB7-4D92-9886-30A05D21C4E4}" destId="{17CBBEB6-BB27-415C-97DD-E5F68AAD6EE8}" srcOrd="1" destOrd="0" parTransId="{EB825B55-B23D-42C2-B572-B683108A8B39}" sibTransId="{A09DC6A3-147D-4188-9211-CA0544BF8DD3}"/>
    <dgm:cxn modelId="{7F1BF891-FBBF-4FD6-93D4-E570517CF005}" srcId="{40F47DC4-DBB7-4D92-9886-30A05D21C4E4}" destId="{10D4F27E-8EC2-4E86-8671-576EF34E00B5}" srcOrd="0" destOrd="0" parTransId="{E195301D-0BC3-4EC5-98F1-DCBCCB97C81A}" sibTransId="{E0D7D931-8196-4221-B8A2-C9BFAEA3F4D1}"/>
    <dgm:cxn modelId="{7186BBA6-A1F4-46D7-B530-E36B06C01C63}" srcId="{40F47DC4-DBB7-4D92-9886-30A05D21C4E4}" destId="{D5F3C764-BDD3-4E8F-8C15-5AD149FF7F01}" srcOrd="3" destOrd="0" parTransId="{C2DB830F-20E0-43B9-8DC7-E6076454EC0F}" sibTransId="{BEEADE6C-4009-457E-851B-A9C9D4FE247A}"/>
    <dgm:cxn modelId="{341BC0D7-87D0-4291-88F4-2B5209086353}" type="presOf" srcId="{40F47DC4-DBB7-4D92-9886-30A05D21C4E4}" destId="{FE828476-4706-4411-938B-50CA8CC3F798}" srcOrd="0" destOrd="0" presId="urn:microsoft.com/office/officeart/2008/layout/LinedList"/>
    <dgm:cxn modelId="{D7CA19F6-9153-42FE-8C48-B77FDFB4D5DA}" type="presOf" srcId="{10D4F27E-8EC2-4E86-8671-576EF34E00B5}" destId="{6929665C-C323-4AEE-86BD-304F19E96816}" srcOrd="0" destOrd="0" presId="urn:microsoft.com/office/officeart/2008/layout/LinedList"/>
    <dgm:cxn modelId="{BBE2C387-16DB-4277-90C9-9046FC15BD75}" type="presParOf" srcId="{FE828476-4706-4411-938B-50CA8CC3F798}" destId="{727B74A3-7A9A-4925-BE0D-86A40EBF7D7E}" srcOrd="0" destOrd="0" presId="urn:microsoft.com/office/officeart/2008/layout/LinedList"/>
    <dgm:cxn modelId="{96182D81-EF09-49D1-A4A5-ED4A2B08378D}" type="presParOf" srcId="{FE828476-4706-4411-938B-50CA8CC3F798}" destId="{C24583D6-6CDC-448A-83DD-76772DEC05F1}" srcOrd="1" destOrd="0" presId="urn:microsoft.com/office/officeart/2008/layout/LinedList"/>
    <dgm:cxn modelId="{816EAC0A-1A29-41E5-924C-CBF20FA192F1}" type="presParOf" srcId="{C24583D6-6CDC-448A-83DD-76772DEC05F1}" destId="{6929665C-C323-4AEE-86BD-304F19E96816}" srcOrd="0" destOrd="0" presId="urn:microsoft.com/office/officeart/2008/layout/LinedList"/>
    <dgm:cxn modelId="{464C1383-DA26-46B6-8E1A-26791CD7D044}" type="presParOf" srcId="{C24583D6-6CDC-448A-83DD-76772DEC05F1}" destId="{66BDF394-B8D1-4743-AE42-414AF8E8ED8E}" srcOrd="1" destOrd="0" presId="urn:microsoft.com/office/officeart/2008/layout/LinedList"/>
    <dgm:cxn modelId="{A4BF7C0F-9F9B-4562-ACE8-303D6DB064DB}" type="presParOf" srcId="{FE828476-4706-4411-938B-50CA8CC3F798}" destId="{4AA156D8-5209-4C7F-A826-DCA99F3D01D5}" srcOrd="2" destOrd="0" presId="urn:microsoft.com/office/officeart/2008/layout/LinedList"/>
    <dgm:cxn modelId="{1724BF0C-9684-498F-9BC0-875685AF5B65}" type="presParOf" srcId="{FE828476-4706-4411-938B-50CA8CC3F798}" destId="{D0CF4097-F9ED-4CBE-87F3-542ABB02A552}" srcOrd="3" destOrd="0" presId="urn:microsoft.com/office/officeart/2008/layout/LinedList"/>
    <dgm:cxn modelId="{62C8464B-17AE-4118-8FAD-744ECECB678A}" type="presParOf" srcId="{D0CF4097-F9ED-4CBE-87F3-542ABB02A552}" destId="{FFAF3919-77CD-4F3D-BC97-394C1AA233EC}" srcOrd="0" destOrd="0" presId="urn:microsoft.com/office/officeart/2008/layout/LinedList"/>
    <dgm:cxn modelId="{1431CA07-10E9-46A0-872B-45828B3B6902}" type="presParOf" srcId="{D0CF4097-F9ED-4CBE-87F3-542ABB02A552}" destId="{120FC00D-15D2-4187-99F3-165A790DFA16}" srcOrd="1" destOrd="0" presId="urn:microsoft.com/office/officeart/2008/layout/LinedList"/>
    <dgm:cxn modelId="{A02DCBE8-C7ED-4BE6-AB42-CB33962A090A}" type="presParOf" srcId="{FE828476-4706-4411-938B-50CA8CC3F798}" destId="{3795CCDA-7314-4C62-A79E-97E5C917E959}" srcOrd="4" destOrd="0" presId="urn:microsoft.com/office/officeart/2008/layout/LinedList"/>
    <dgm:cxn modelId="{7119E385-DEE2-4AEE-9B09-8C63DA4937D1}" type="presParOf" srcId="{FE828476-4706-4411-938B-50CA8CC3F798}" destId="{7ADFF4C4-8762-44CD-BAC4-F437683719D1}" srcOrd="5" destOrd="0" presId="urn:microsoft.com/office/officeart/2008/layout/LinedList"/>
    <dgm:cxn modelId="{624E94AD-0634-4B02-A3B4-52E79C88844F}" type="presParOf" srcId="{7ADFF4C4-8762-44CD-BAC4-F437683719D1}" destId="{44835AE9-2E41-41B8-A236-641C77E5A91E}" srcOrd="0" destOrd="0" presId="urn:microsoft.com/office/officeart/2008/layout/LinedList"/>
    <dgm:cxn modelId="{ED4118F8-A668-4A2F-9631-B306539487BE}" type="presParOf" srcId="{7ADFF4C4-8762-44CD-BAC4-F437683719D1}" destId="{B02EFA26-E787-4FD7-94DB-060788E30837}" srcOrd="1" destOrd="0" presId="urn:microsoft.com/office/officeart/2008/layout/LinedList"/>
    <dgm:cxn modelId="{9F592143-AE65-444F-BB57-376E27245744}" type="presParOf" srcId="{FE828476-4706-4411-938B-50CA8CC3F798}" destId="{76E2F60E-4D20-4203-A0A3-1B3883530FE9}" srcOrd="6" destOrd="0" presId="urn:microsoft.com/office/officeart/2008/layout/LinedList"/>
    <dgm:cxn modelId="{5A84F33F-722A-4097-8F68-94D77A3231EF}" type="presParOf" srcId="{FE828476-4706-4411-938B-50CA8CC3F798}" destId="{84EF852B-8EEA-4839-AE69-08A1D50D2336}" srcOrd="7" destOrd="0" presId="urn:microsoft.com/office/officeart/2008/layout/LinedList"/>
    <dgm:cxn modelId="{4ECF63C2-C687-4F17-BBDB-9EA9AAF3D34F}" type="presParOf" srcId="{84EF852B-8EEA-4839-AE69-08A1D50D2336}" destId="{B5A2DD0A-8D25-419D-B125-DC52B4F6B688}" srcOrd="0" destOrd="0" presId="urn:microsoft.com/office/officeart/2008/layout/LinedList"/>
    <dgm:cxn modelId="{CDEC972E-6FE7-48CA-99FC-306FB85E2D00}" type="presParOf" srcId="{84EF852B-8EEA-4839-AE69-08A1D50D2336}" destId="{F4BF9041-1690-4267-9785-4A907668A7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B74A3-7A9A-4925-BE0D-86A40EBF7D7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9665C-C323-4AEE-86BD-304F19E96816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De Witte (boksen) Ploeg</a:t>
          </a:r>
          <a:endParaRPr lang="en-US" sz="3800" kern="1200"/>
        </a:p>
      </dsp:txBody>
      <dsp:txXfrm>
        <a:off x="0" y="0"/>
        <a:ext cx="6900512" cy="1384035"/>
      </dsp:txXfrm>
    </dsp:sp>
    <dsp:sp modelId="{4AA156D8-5209-4C7F-A826-DCA99F3D01D5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F3919-77CD-4F3D-BC97-394C1AA233E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Kruisboogafdeling</a:t>
          </a:r>
          <a:endParaRPr lang="en-US" sz="3800" kern="1200"/>
        </a:p>
      </dsp:txBody>
      <dsp:txXfrm>
        <a:off x="0" y="1384035"/>
        <a:ext cx="6900512" cy="1384035"/>
      </dsp:txXfrm>
    </dsp:sp>
    <dsp:sp modelId="{3795CCDA-7314-4C62-A79E-97E5C917E959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35AE9-2E41-41B8-A236-641C77E5A91E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/>
            <a:t>Schietclub Gijsbrecht van Aemstel</a:t>
          </a:r>
          <a:endParaRPr lang="en-US" sz="3800" kern="1200"/>
        </a:p>
      </dsp:txBody>
      <dsp:txXfrm>
        <a:off x="0" y="2768070"/>
        <a:ext cx="6900512" cy="1384035"/>
      </dsp:txXfrm>
    </dsp:sp>
    <dsp:sp modelId="{76E2F60E-4D20-4203-A0A3-1B3883530FE9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2DD0A-8D25-419D-B125-DC52B4F6B688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800" kern="1200" dirty="0"/>
            <a:t>Historische Kring Doornenburg</a:t>
          </a:r>
          <a:endParaRPr lang="en-US" sz="3800" kern="1200" dirty="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0A0B-FEA6-4421-ADBA-2754E6CAA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C98149-9F68-4C0D-91FC-1C6D0B43E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B9F577-E923-42B6-A621-CFE575FE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135C71-7AF7-40A8-85CA-8A73F421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E8E156-F12A-4E1B-A559-A8BCD5A3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9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63510-2600-45D6-8DB0-37BEA833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92C6FB2-C562-415B-8AE1-27F24124A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53611F-54CC-455C-A663-333A0E73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A5BF7F-65CA-4A98-92AA-D27A1F52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4CA091-0A5F-4047-9A97-93C4B169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06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6E2E32-D783-47AF-BC64-101C3111A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9600CA-BEB7-4E68-A5F2-18C7349DC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514BAC-8871-4AD7-9D48-2E3C5A4F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0B8CE3-E5B3-4465-8DFF-8C96A415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DE6236-2AC4-4004-A927-778B589B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43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D862C-383F-4CED-9DA6-7036870F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D4B70E-1BB9-468F-B598-1740AFFF0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FAD326-CE17-49D8-A4AE-C1CC1258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AF6F3A-813D-4577-8FEE-982A3780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C7B364-E643-4208-B07D-9B33F792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09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D3A94-620E-428D-A405-A31D18D9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39E48A-753E-4520-AFFC-E346C93DA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A59FC8-AB35-4A30-8CB6-98676836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C177DA-FDF8-473D-BE8D-5D55C232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7090E2-251C-4850-A104-8FFFF642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60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9CB3D-28C6-4CA4-8B87-8B6CADE16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449E5D-377E-4622-AB0A-88984301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5AA0A3-9455-48B4-85DE-B79236843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BFE51E-6983-4227-B563-89676815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694B7C-A7CE-4F31-9613-2029826E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49F8DC-6B98-473D-A661-B3A64E9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07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6B3CB-C583-47FB-A329-80A3F166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D32929-36FA-4088-9C4D-32BB64F9B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A7D28DE-E959-4154-BFC9-B9C10267F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2933E0C-1256-49FC-BFDB-11F511349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844D63F-7C25-44F0-BF84-6084CE232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07ED5CC-1A5A-41C2-944E-A39023DC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F11B1C3-3C8B-4180-8751-A08435B5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2EFBEF-815E-4BA7-AB72-2C32BA56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37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E86DE-B144-48A9-BFDB-95E78AC8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00AFC5-5FF5-4644-950C-A3863657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CA86FE-64B0-4679-8196-9BBBDAFE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40DF742-60B3-4A89-9B82-52ABEF86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83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AFDBABB-4724-4A9C-AADC-3A543A4E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E165AD2-7FC5-44ED-BF22-1807FFD4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90C7AE-D74A-4681-8BF7-FAFEE107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25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1BAAE-C1AF-4A40-A98B-F498E7C1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50032-B67E-45E3-A68E-CBED5710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744E620-F89B-4F9F-B777-FE3FDBF57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AD146A-86B4-45D2-AF61-8633DF1C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6F006C-78C1-441A-8801-E2BAC0F5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FF62A1-938D-4E3C-84C1-4ED49843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78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4D638-03E0-48C4-8D7D-938C98AF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B608A42-2FC4-4028-A3CB-45B7CA170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209FEF-37E6-48D1-BF15-FB5253E77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1AE756-74AD-43DA-A121-C7196C46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DBDFC3-FE81-4304-9B01-909EEA0F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7421AB-CEE2-4F80-BB0F-237DE717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69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8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068930-2F18-4B73-99BD-72345B46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AB4BE2-F381-4C4B-BBC1-BC109A180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CCF7D2-40B0-43DC-9C15-AAABA6A7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3D0B-C3DE-4A00-8617-D15FB0F6E775}" type="datetimeFigureOut">
              <a:rPr lang="nl-NL" smtClean="0"/>
              <a:t>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A60242-6F53-4617-B855-AB24CF201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D1D7E6-DC51-4E52-9622-FE722C913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28DE1-0A08-4E92-BF14-9CA51A8A3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86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883523-4AA9-4C7B-AB37-D99E5CAB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nl-NL" sz="4600">
                <a:latin typeface="Old English Text MT" panose="03040902040508030806" pitchFamily="66" charset="0"/>
              </a:rPr>
              <a:t>Schutterij</a:t>
            </a:r>
            <a:br>
              <a:rPr lang="nl-NL" sz="4600">
                <a:latin typeface="Old English Text MT" panose="03040902040508030806" pitchFamily="66" charset="0"/>
              </a:rPr>
            </a:br>
            <a:r>
              <a:rPr lang="nl-NL" sz="4600">
                <a:latin typeface="Old English Text MT" panose="03040902040508030806" pitchFamily="66" charset="0"/>
              </a:rPr>
              <a:t>Gijsbrecht Van Aemstel</a:t>
            </a:r>
            <a:br>
              <a:rPr lang="nl-NL" sz="4600">
                <a:latin typeface="Old English Text MT" panose="03040902040508030806" pitchFamily="66" charset="0"/>
              </a:rPr>
            </a:br>
            <a:r>
              <a:rPr lang="nl-NL" sz="4600">
                <a:latin typeface="Old English Text MT" panose="03040902040508030806" pitchFamily="66" charset="0"/>
              </a:rPr>
              <a:t>Doornenburg en Honderd Morgen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A8A1F2-4940-4037-A59D-E4801A3E2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nl-NL" sz="2800">
                <a:solidFill>
                  <a:srgbClr val="FFFFFF"/>
                </a:solidFill>
                <a:latin typeface="Old English Text MT" panose="03040902040508030806" pitchFamily="66" charset="0"/>
              </a:rPr>
              <a:t>Zeno Kummeling</a:t>
            </a:r>
          </a:p>
        </p:txBody>
      </p:sp>
    </p:spTree>
    <p:extLst>
      <p:ext uri="{BB962C8B-B14F-4D97-AF65-F5344CB8AC3E}">
        <p14:creationId xmlns:p14="http://schemas.microsoft.com/office/powerpoint/2010/main" val="394703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A6F13-C772-8120-7353-9475B6E2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Jeugdkoningschieten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BBBB7-3597-A5BD-1071-DA06E0CAB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Jeugdkoningschieten vindt plaats op 2</a:t>
            </a:r>
            <a:r>
              <a:rPr lang="en-US" sz="2000" baseline="30000"/>
              <a:t>e</a:t>
            </a:r>
            <a:r>
              <a:rPr lang="en-US" sz="2000"/>
              <a:t> Pinksterdag.</a:t>
            </a:r>
          </a:p>
          <a:p>
            <a:r>
              <a:rPr lang="en-US" sz="2000"/>
              <a:t>Actieve jeugdleden (12-17 jaar) van schutterij strijden allereest om de prijzen en daarna voor het jeugdkoningschap</a:t>
            </a:r>
          </a:p>
          <a:p>
            <a:r>
              <a:rPr lang="en-US" sz="2000"/>
              <a:t>1</a:t>
            </a:r>
            <a:r>
              <a:rPr lang="en-US" sz="2000" baseline="30000"/>
              <a:t>e</a:t>
            </a:r>
            <a:r>
              <a:rPr lang="en-US" sz="2000"/>
              <a:t> prijs is de kop</a:t>
            </a:r>
          </a:p>
          <a:p>
            <a:r>
              <a:rPr lang="en-US" sz="2000"/>
              <a:t>2</a:t>
            </a:r>
            <a:r>
              <a:rPr lang="en-US" sz="2000" baseline="30000"/>
              <a:t>e</a:t>
            </a:r>
            <a:r>
              <a:rPr lang="en-US" sz="2000"/>
              <a:t> /3</a:t>
            </a:r>
            <a:r>
              <a:rPr lang="en-US" sz="2000" baseline="30000"/>
              <a:t>e</a:t>
            </a:r>
            <a:r>
              <a:rPr lang="en-US" sz="2000"/>
              <a:t> prijs zijn de linker/rechtervleugel</a:t>
            </a:r>
          </a:p>
          <a:p>
            <a:r>
              <a:rPr lang="en-US" sz="2000"/>
              <a:t>4</a:t>
            </a:r>
            <a:r>
              <a:rPr lang="en-US" sz="2000" baseline="30000"/>
              <a:t>e</a:t>
            </a:r>
            <a:r>
              <a:rPr lang="en-US" sz="2000"/>
              <a:t> prijs is de staart</a:t>
            </a:r>
          </a:p>
          <a:p>
            <a:r>
              <a:rPr lang="en-US" sz="2000"/>
              <a:t>De romp is voor het jeugdkoningschap</a:t>
            </a:r>
          </a:p>
          <a:p>
            <a:r>
              <a:rPr lang="en-US" sz="2000"/>
              <a:t>Jeugdkoning Yari Volleberg</a:t>
            </a:r>
          </a:p>
        </p:txBody>
      </p:sp>
      <p:pic>
        <p:nvPicPr>
          <p:cNvPr id="8" name="Tijdelijke aanduiding voor inhoud 7" descr="Afbeelding met muur, binnen, persoon&#10;&#10;Automatisch gegenereerde beschrijving">
            <a:extLst>
              <a:ext uri="{FF2B5EF4-FFF2-40B4-BE49-F238E27FC236}">
                <a16:creationId xmlns:a16="http://schemas.microsoft.com/office/drawing/2014/main" id="{93AFFC56-45AC-4E2C-9321-5A559BCB9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6542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CA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88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136DE2-308B-4807-80DB-3CA5E55B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nl-NL" sz="5400" dirty="0">
                <a:cs typeface="Times New Roman" panose="02020603050405020304" pitchFamily="18" charset="0"/>
              </a:rPr>
              <a:t>Afdelingen binnen de schutterij</a:t>
            </a:r>
            <a:br>
              <a:rPr lang="nl-NL" sz="5400" dirty="0">
                <a:latin typeface="Old English Text MT" panose="03040902040508030806" pitchFamily="66" charset="0"/>
                <a:cs typeface="Times New Roman" panose="02020603050405020304" pitchFamily="18" charset="0"/>
              </a:rPr>
            </a:br>
            <a:endParaRPr lang="nl-NL" sz="5400" dirty="0">
              <a:latin typeface="Old English Text MT" panose="03040902040508030806" pitchFamily="66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D985672-D8A6-58AD-FF55-1645CDDB31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48520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66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E806B6-AD59-42E1-BC57-199111F5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Afdelingen binnen de schutterij</a:t>
            </a:r>
            <a:br>
              <a:rPr lang="en-US" sz="3400"/>
            </a:br>
            <a:r>
              <a:rPr lang="en-US" sz="3400"/>
              <a:t>De Witte (boksen) Ploeg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4DFE268-08C0-478D-85B0-48B2EE101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50279"/>
            <a:ext cx="4243589" cy="390616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400" dirty="0"/>
              <a:t>Het </a:t>
            </a:r>
            <a:r>
              <a:rPr lang="en-US" sz="1400" dirty="0" err="1"/>
              <a:t>vendelkorps</a:t>
            </a:r>
            <a:r>
              <a:rPr lang="en-US" sz="1400" dirty="0"/>
              <a:t> van de </a:t>
            </a:r>
            <a:r>
              <a:rPr lang="en-US" sz="1400" dirty="0" err="1"/>
              <a:t>schutterij</a:t>
            </a:r>
            <a:endParaRPr lang="en-US" sz="1400" dirty="0"/>
          </a:p>
          <a:p>
            <a:r>
              <a:rPr lang="en-US" sz="1400" dirty="0"/>
              <a:t>Naam “De Witte </a:t>
            </a:r>
            <a:r>
              <a:rPr lang="en-US" sz="1400" dirty="0" err="1"/>
              <a:t>Boksenploeg</a:t>
            </a:r>
            <a:r>
              <a:rPr lang="en-US" sz="1400" dirty="0"/>
              <a:t>” </a:t>
            </a:r>
            <a:r>
              <a:rPr lang="en-US" sz="1400" dirty="0" err="1"/>
              <a:t>gekregen</a:t>
            </a:r>
            <a:r>
              <a:rPr lang="en-US" sz="1400" dirty="0"/>
              <a:t> door </a:t>
            </a:r>
            <a:r>
              <a:rPr lang="en-US" sz="1400" dirty="0" err="1"/>
              <a:t>kleding</a:t>
            </a:r>
            <a:endParaRPr lang="en-US" sz="1400" dirty="0"/>
          </a:p>
          <a:p>
            <a:r>
              <a:rPr lang="en-US" sz="1400" dirty="0"/>
              <a:t>1981 </a:t>
            </a:r>
            <a:r>
              <a:rPr lang="en-US" sz="1400" dirty="0" err="1"/>
              <a:t>nieuwe</a:t>
            </a:r>
            <a:r>
              <a:rPr lang="en-US" sz="1400" dirty="0"/>
              <a:t> </a:t>
            </a:r>
            <a:r>
              <a:rPr lang="en-US" sz="1400" dirty="0" err="1"/>
              <a:t>uniformen</a:t>
            </a:r>
            <a:r>
              <a:rPr lang="en-US" sz="1400" dirty="0"/>
              <a:t>. Naam </a:t>
            </a:r>
            <a:r>
              <a:rPr lang="en-US" sz="1400" dirty="0" err="1"/>
              <a:t>gebleven</a:t>
            </a:r>
            <a:r>
              <a:rPr lang="en-US" sz="1400" dirty="0"/>
              <a:t> met </a:t>
            </a:r>
            <a:r>
              <a:rPr lang="en-US" sz="1400" dirty="0" err="1"/>
              <a:t>aanpassing</a:t>
            </a:r>
            <a:r>
              <a:rPr lang="en-US" sz="1400" dirty="0"/>
              <a:t> </a:t>
            </a:r>
            <a:r>
              <a:rPr lang="en-US" sz="1400" dirty="0" err="1"/>
              <a:t>naar</a:t>
            </a:r>
            <a:r>
              <a:rPr lang="en-US" sz="1400" dirty="0"/>
              <a:t> De Witte Ploeg</a:t>
            </a:r>
          </a:p>
          <a:p>
            <a:r>
              <a:rPr lang="en-US" sz="1400" dirty="0"/>
              <a:t>Tot </a:t>
            </a:r>
            <a:r>
              <a:rPr lang="en-US" sz="1400" dirty="0" err="1"/>
              <a:t>dit</a:t>
            </a:r>
            <a:r>
              <a:rPr lang="en-US" sz="1400" dirty="0"/>
              <a:t> </a:t>
            </a:r>
            <a:r>
              <a:rPr lang="en-US" sz="1400" dirty="0" err="1"/>
              <a:t>korps</a:t>
            </a:r>
            <a:r>
              <a:rPr lang="en-US" sz="1400" dirty="0"/>
              <a:t> </a:t>
            </a:r>
            <a:r>
              <a:rPr lang="en-US" sz="1400" dirty="0" err="1"/>
              <a:t>behoren</a:t>
            </a:r>
            <a:r>
              <a:rPr lang="en-US" sz="1400" dirty="0"/>
              <a:t>:</a:t>
            </a:r>
          </a:p>
          <a:p>
            <a:pPr fontAlgn="base"/>
            <a:r>
              <a:rPr lang="en-US" sz="1400" b="0" i="0" dirty="0" err="1">
                <a:effectLst/>
              </a:rPr>
              <a:t>vendeliers</a:t>
            </a:r>
            <a:r>
              <a:rPr lang="en-US" sz="1400" b="0" i="0" dirty="0">
                <a:effectLst/>
              </a:rPr>
              <a:t> (aspirant, </a:t>
            </a:r>
            <a:r>
              <a:rPr lang="en-US" sz="1400" b="0" i="0" dirty="0" err="1">
                <a:effectLst/>
              </a:rPr>
              <a:t>jeugd</a:t>
            </a:r>
            <a:r>
              <a:rPr lang="en-US" sz="1400" b="0" i="0" dirty="0">
                <a:effectLst/>
              </a:rPr>
              <a:t> en senior)</a:t>
            </a:r>
          </a:p>
          <a:p>
            <a:pPr fontAlgn="base"/>
            <a:r>
              <a:rPr lang="en-US" sz="1400" b="0" i="0" dirty="0" err="1">
                <a:effectLst/>
              </a:rPr>
              <a:t>vaandeldrager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piekaniers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kapitein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kanonnier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sectie-commandanten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bielemannen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kruisboogschutter</a:t>
            </a:r>
            <a:endParaRPr lang="en-US" sz="1400" b="0" i="0" dirty="0">
              <a:effectLst/>
            </a:endParaRPr>
          </a:p>
          <a:p>
            <a:pPr fontAlgn="base"/>
            <a:r>
              <a:rPr lang="en-US" sz="1400" b="0" i="0" dirty="0" err="1">
                <a:effectLst/>
              </a:rPr>
              <a:t>bordjesdrager</a:t>
            </a:r>
            <a:endParaRPr lang="en-US" sz="1400" b="0" i="0" dirty="0">
              <a:effectLst/>
            </a:endParaRPr>
          </a:p>
          <a:p>
            <a:endParaRPr lang="en-US" sz="1000" dirty="0"/>
          </a:p>
        </p:txBody>
      </p:sp>
      <p:pic>
        <p:nvPicPr>
          <p:cNvPr id="11" name="Tijdelijke aanduiding voor inhoud 10" descr="Afbeelding met buiten, gebouw, grond, oud&#10;&#10;Automatisch gegenereerde beschrijving">
            <a:extLst>
              <a:ext uri="{FF2B5EF4-FFF2-40B4-BE49-F238E27FC236}">
                <a16:creationId xmlns:a16="http://schemas.microsoft.com/office/drawing/2014/main" id="{DD5E9442-6928-4BB7-8023-4E5758593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r="2561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741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2D716-9FE9-4AF3-AA5E-9BB35637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Afdelingen</a:t>
            </a:r>
            <a:r>
              <a:rPr lang="en-US" sz="3300" dirty="0"/>
              <a:t> </a:t>
            </a:r>
            <a:r>
              <a:rPr lang="en-US" sz="3300" dirty="0" err="1"/>
              <a:t>binnen</a:t>
            </a:r>
            <a:r>
              <a:rPr lang="en-US" sz="3300" dirty="0"/>
              <a:t> de </a:t>
            </a:r>
            <a:r>
              <a:rPr lang="en-US" sz="3300" dirty="0" err="1"/>
              <a:t>schutterij</a:t>
            </a:r>
            <a:br>
              <a:rPr lang="en-US" sz="3300" dirty="0"/>
            </a:br>
            <a:r>
              <a:rPr lang="en-US" sz="3300" dirty="0" err="1"/>
              <a:t>Kruisboogafdeling</a:t>
            </a:r>
            <a:endParaRPr lang="en-US" sz="3300" dirty="0"/>
          </a:p>
        </p:txBody>
      </p:sp>
      <p:pic>
        <p:nvPicPr>
          <p:cNvPr id="6" name="Tijdelijke aanduiding voor inhoud 5" descr="Afbeelding met tekst, vloer, binnen, verschillende&#10;&#10;Automatisch gegenereerde beschrijving">
            <a:extLst>
              <a:ext uri="{FF2B5EF4-FFF2-40B4-BE49-F238E27FC236}">
                <a16:creationId xmlns:a16="http://schemas.microsoft.com/office/drawing/2014/main" id="{573B247D-1824-4B76-8DBA-D93C4FCF6F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 b="3445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36428C-4445-4039-8C30-E2C71BEE4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Ontstaan</a:t>
            </a:r>
            <a:r>
              <a:rPr lang="en-US" sz="1800" dirty="0"/>
              <a:t> in 1978.</a:t>
            </a:r>
          </a:p>
          <a:p>
            <a:r>
              <a:rPr lang="en-US" sz="1800"/>
              <a:t>Sinds </a:t>
            </a:r>
            <a:r>
              <a:rPr lang="en-US" sz="1800" dirty="0"/>
              <a:t>1979 </a:t>
            </a:r>
            <a:r>
              <a:rPr lang="en-US" sz="1800" dirty="0" err="1"/>
              <a:t>een</a:t>
            </a:r>
            <a:r>
              <a:rPr lang="en-US" sz="1800" dirty="0"/>
              <a:t> </a:t>
            </a:r>
            <a:r>
              <a:rPr lang="en-US" sz="1800" dirty="0" err="1"/>
              <a:t>officiële</a:t>
            </a:r>
            <a:r>
              <a:rPr lang="en-US" sz="1800" dirty="0"/>
              <a:t> </a:t>
            </a:r>
            <a:r>
              <a:rPr lang="en-US" sz="1800" dirty="0" err="1"/>
              <a:t>afdeling</a:t>
            </a:r>
            <a:r>
              <a:rPr lang="en-US" sz="1800" dirty="0"/>
              <a:t> van de </a:t>
            </a:r>
            <a:r>
              <a:rPr lang="en-US" sz="1800" dirty="0" err="1"/>
              <a:t>schutterij</a:t>
            </a:r>
            <a:endParaRPr lang="en-US" sz="1800" dirty="0"/>
          </a:p>
          <a:p>
            <a:r>
              <a:rPr lang="en-US" sz="1800" dirty="0" err="1"/>
              <a:t>Naast</a:t>
            </a:r>
            <a:r>
              <a:rPr lang="en-US" sz="1800" dirty="0"/>
              <a:t> </a:t>
            </a:r>
            <a:r>
              <a:rPr lang="en-US" sz="1800" dirty="0" err="1"/>
              <a:t>kruisboogschieten</a:t>
            </a:r>
            <a:r>
              <a:rPr lang="en-US" sz="1800" dirty="0"/>
              <a:t> </a:t>
            </a:r>
            <a:r>
              <a:rPr lang="en-US" sz="1800" dirty="0" err="1"/>
              <a:t>ook</a:t>
            </a:r>
            <a:r>
              <a:rPr lang="en-US" sz="1800" dirty="0"/>
              <a:t> </a:t>
            </a:r>
            <a:r>
              <a:rPr lang="en-US" sz="1800" dirty="0" err="1"/>
              <a:t>pistool</a:t>
            </a:r>
            <a:r>
              <a:rPr lang="en-US" sz="1800" dirty="0"/>
              <a:t> </a:t>
            </a:r>
            <a:r>
              <a:rPr lang="en-US" sz="1800" dirty="0" err="1"/>
              <a:t>schieten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Gebeurt</a:t>
            </a:r>
            <a:r>
              <a:rPr lang="en-US" sz="1800" dirty="0"/>
              <a:t> op </a:t>
            </a:r>
            <a:r>
              <a:rPr lang="en-US" sz="1800" dirty="0" err="1"/>
              <a:t>een</a:t>
            </a:r>
            <a:r>
              <a:rPr lang="en-US" sz="1800" dirty="0"/>
              <a:t> 10 meter </a:t>
            </a:r>
            <a:r>
              <a:rPr lang="en-US" sz="1800" dirty="0" err="1"/>
              <a:t>schietbaan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802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E7C60B-EA23-4DB2-B7F6-F7BC27E3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/>
              <a:t>Afdelingen</a:t>
            </a:r>
            <a:r>
              <a:rPr lang="en-US" sz="3400" dirty="0"/>
              <a:t> </a:t>
            </a:r>
            <a:r>
              <a:rPr lang="en-US" sz="3400" dirty="0" err="1"/>
              <a:t>binnen</a:t>
            </a:r>
            <a:r>
              <a:rPr lang="en-US" sz="3400" dirty="0"/>
              <a:t> de </a:t>
            </a:r>
            <a:r>
              <a:rPr lang="en-US" sz="3400" dirty="0" err="1"/>
              <a:t>schutterij</a:t>
            </a:r>
            <a:br>
              <a:rPr lang="en-US" sz="3400" dirty="0"/>
            </a:br>
            <a:r>
              <a:rPr lang="en-US" sz="3400" dirty="0" err="1"/>
              <a:t>Schietclub</a:t>
            </a:r>
            <a:r>
              <a:rPr lang="en-US" sz="3400" dirty="0"/>
              <a:t> </a:t>
            </a:r>
            <a:r>
              <a:rPr lang="en-US" sz="3400" dirty="0" err="1"/>
              <a:t>Gijsbrecht</a:t>
            </a:r>
            <a:r>
              <a:rPr lang="en-US" sz="3400" dirty="0"/>
              <a:t> van </a:t>
            </a:r>
            <a:r>
              <a:rPr lang="en-US" sz="3400" dirty="0" err="1"/>
              <a:t>Aemstel</a:t>
            </a:r>
            <a:endParaRPr lang="en-US" sz="3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124960-B6B4-42F9-8E4D-50699FE29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0" i="0">
                <a:effectLst/>
              </a:rPr>
              <a:t>Schietvereniging Kort Oisterwijk bestaat sinds 1 februari 1965</a:t>
            </a:r>
          </a:p>
          <a:p>
            <a:r>
              <a:rPr lang="en-US" sz="2200"/>
              <a:t>Begonnen in Café Kort Oisterwijck in Doornenburg.</a:t>
            </a:r>
          </a:p>
          <a:p>
            <a:r>
              <a:rPr lang="en-US" sz="2200"/>
              <a:t>Na sluiting van Café verhuisd naar Schuttersgebouw Doornenburg</a:t>
            </a:r>
          </a:p>
          <a:p>
            <a:r>
              <a:rPr lang="en-US" sz="2200"/>
              <a:t>Naam is nu schietclub GvA oftewel Gijsbrecht van Aemstel</a:t>
            </a:r>
          </a:p>
          <a:p>
            <a:r>
              <a:rPr lang="en-US" sz="2200"/>
              <a:t>Schieten met luchtgeweer</a:t>
            </a:r>
          </a:p>
        </p:txBody>
      </p:sp>
      <p:pic>
        <p:nvPicPr>
          <p:cNvPr id="6" name="Tijdelijke aanduiding voor inhoud 5" descr="Afbeelding met binnen, vloer&#10;&#10;Automatisch gegenereerde beschrijving">
            <a:extLst>
              <a:ext uri="{FF2B5EF4-FFF2-40B4-BE49-F238E27FC236}">
                <a16:creationId xmlns:a16="http://schemas.microsoft.com/office/drawing/2014/main" id="{791E2F16-DC93-4D7B-BB1D-69861A886E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285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165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110CC7-4B9A-4783-BC75-6A5BADC4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Afdelingen</a:t>
            </a:r>
            <a:r>
              <a:rPr lang="en-US" sz="26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binnen</a:t>
            </a:r>
            <a:r>
              <a:rPr lang="en-US" sz="2600" kern="12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schutterij</a:t>
            </a:r>
            <a:br>
              <a:rPr lang="en-US" sz="2600" kern="1200" dirty="0">
                <a:solidFill>
                  <a:schemeClr val="tx1"/>
                </a:solidFill>
                <a:latin typeface="+mn-lt"/>
              </a:rPr>
            </a:br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Historische</a:t>
            </a:r>
            <a:r>
              <a:rPr lang="en-US" sz="26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kring</a:t>
            </a:r>
            <a:r>
              <a:rPr lang="en-US" sz="26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n-lt"/>
              </a:rPr>
              <a:t>Doornenburg</a:t>
            </a:r>
            <a:endParaRPr lang="en-US" sz="26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2EF316-EF2C-451E-B6C8-E7E8B9120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24 </a:t>
            </a:r>
            <a:r>
              <a:rPr lang="en-US" sz="2200" dirty="0" err="1"/>
              <a:t>november</a:t>
            </a:r>
            <a:r>
              <a:rPr lang="en-US" sz="2200" dirty="0"/>
              <a:t> 1987 </a:t>
            </a:r>
            <a:r>
              <a:rPr lang="en-US" sz="2200" dirty="0" err="1"/>
              <a:t>opgericht</a:t>
            </a:r>
            <a:r>
              <a:rPr lang="en-US" sz="2200" dirty="0"/>
              <a:t> </a:t>
            </a:r>
            <a:r>
              <a:rPr lang="en-US" sz="2200" dirty="0" err="1"/>
              <a:t>als</a:t>
            </a:r>
            <a:r>
              <a:rPr lang="en-US" sz="2200" dirty="0"/>
              <a:t> </a:t>
            </a:r>
            <a:r>
              <a:rPr lang="en-US" sz="2200" dirty="0" err="1"/>
              <a:t>afdeling</a:t>
            </a:r>
            <a:r>
              <a:rPr lang="en-US" sz="2200" dirty="0"/>
              <a:t> van de </a:t>
            </a:r>
            <a:r>
              <a:rPr lang="en-US" sz="2200" dirty="0" err="1"/>
              <a:t>schutterij</a:t>
            </a:r>
            <a:endParaRPr lang="en-US" sz="2200" dirty="0"/>
          </a:p>
          <a:p>
            <a:r>
              <a:rPr lang="en-US" sz="2200" dirty="0" err="1"/>
              <a:t>Houden</a:t>
            </a:r>
            <a:r>
              <a:rPr lang="en-US" sz="2200" dirty="0"/>
              <a:t> </a:t>
            </a:r>
            <a:r>
              <a:rPr lang="en-US" sz="2200" dirty="0" err="1"/>
              <a:t>zich</a:t>
            </a:r>
            <a:r>
              <a:rPr lang="en-US" sz="2200" dirty="0"/>
              <a:t> </a:t>
            </a:r>
            <a:r>
              <a:rPr lang="en-US" sz="2200" dirty="0" err="1"/>
              <a:t>bezig</a:t>
            </a:r>
            <a:r>
              <a:rPr lang="en-US" sz="2200" dirty="0"/>
              <a:t> met de </a:t>
            </a:r>
            <a:r>
              <a:rPr lang="en-US" sz="2200" dirty="0" err="1"/>
              <a:t>geschiedenis</a:t>
            </a:r>
            <a:r>
              <a:rPr lang="en-US" sz="2200" dirty="0"/>
              <a:t> van </a:t>
            </a:r>
            <a:r>
              <a:rPr lang="en-US" sz="2200" dirty="0" err="1"/>
              <a:t>Doornenburg</a:t>
            </a:r>
            <a:r>
              <a:rPr lang="en-US" sz="2200" dirty="0"/>
              <a:t>.</a:t>
            </a:r>
          </a:p>
        </p:txBody>
      </p:sp>
      <p:pic>
        <p:nvPicPr>
          <p:cNvPr id="6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EB00673A-2612-472C-90D9-C25A0B1F4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00" y="640080"/>
            <a:ext cx="461566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2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7B1AA-4FA9-4B5C-9C2C-115DFC97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De Gijsbrecht/schutter van het jaar</a:t>
            </a:r>
            <a:br>
              <a:rPr lang="en-US" sz="3400"/>
            </a:br>
            <a:endParaRPr lang="en-US" sz="340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EC23036-3A7C-458B-95D4-DF58DFEA1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Beeldje – een kruisboogschutter</a:t>
            </a:r>
          </a:p>
          <a:p>
            <a:r>
              <a:rPr lang="en-US" sz="2000"/>
              <a:t>Gemaakt door kunstenaar Servaas Tonk, in 2020 overleden</a:t>
            </a:r>
          </a:p>
          <a:p>
            <a:r>
              <a:rPr lang="en-US" sz="2000"/>
              <a:t>Wordt elk jaar uitgereikt op maandag tijdens de kermis in september</a:t>
            </a:r>
          </a:p>
          <a:p>
            <a:r>
              <a:rPr lang="en-US" sz="2000"/>
              <a:t>Voor de schutter die zich het meest verdienstelijk heeft opgesteld</a:t>
            </a:r>
          </a:p>
        </p:txBody>
      </p:sp>
      <p:pic>
        <p:nvPicPr>
          <p:cNvPr id="6" name="Tijdelijke aanduiding voor inhoud 5" descr="Afbeelding met muur, binnen&#10;&#10;Automatisch gegenereerde beschrijving">
            <a:extLst>
              <a:ext uri="{FF2B5EF4-FFF2-40B4-BE49-F238E27FC236}">
                <a16:creationId xmlns:a16="http://schemas.microsoft.com/office/drawing/2014/main" id="{AB7E96CD-B1B2-4A9C-A9A9-4FD61EBB8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D3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13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9D43CA-3B0B-4973-B77A-A5657269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/>
              <a:t>Concoursen/wedstrijden</a:t>
            </a:r>
            <a:br>
              <a:rPr lang="en-US" sz="3100"/>
            </a:br>
            <a:endParaRPr lang="en-US" sz="3100"/>
          </a:p>
        </p:txBody>
      </p:sp>
      <p:pic>
        <p:nvPicPr>
          <p:cNvPr id="7" name="Tijdelijke aanduiding voor inhoud 6" descr="Afbeelding met gras&#10;&#10;Automatisch gegenereerde beschrijving">
            <a:extLst>
              <a:ext uri="{FF2B5EF4-FFF2-40B4-BE49-F238E27FC236}">
                <a16:creationId xmlns:a16="http://schemas.microsoft.com/office/drawing/2014/main" id="{418737EB-60D3-482F-BD95-9B5D22DFC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F05457-CFF0-477B-8ED9-6ED2D7770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3154024"/>
            <a:ext cx="5257800" cy="35319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 err="1"/>
              <a:t>Schutterij</a:t>
            </a:r>
            <a:r>
              <a:rPr lang="en-US" sz="1400" dirty="0"/>
              <a:t> </a:t>
            </a:r>
            <a:r>
              <a:rPr lang="en-US" sz="1400" dirty="0" err="1"/>
              <a:t>gaat</a:t>
            </a:r>
            <a:r>
              <a:rPr lang="en-US" sz="1400" dirty="0"/>
              <a:t> </a:t>
            </a:r>
            <a:r>
              <a:rPr lang="en-US" sz="1400" dirty="0" err="1"/>
              <a:t>meerdere</a:t>
            </a:r>
            <a:r>
              <a:rPr lang="en-US" sz="1400" dirty="0"/>
              <a:t> </a:t>
            </a:r>
            <a:r>
              <a:rPr lang="en-US" sz="1400" dirty="0" err="1"/>
              <a:t>keren</a:t>
            </a:r>
            <a:r>
              <a:rPr lang="en-US" sz="1400" dirty="0"/>
              <a:t> op concours/</a:t>
            </a:r>
            <a:r>
              <a:rPr lang="en-US" sz="1400" dirty="0" err="1"/>
              <a:t>wedstrijden</a:t>
            </a:r>
            <a:endParaRPr lang="en-US" sz="1400" dirty="0"/>
          </a:p>
          <a:p>
            <a:r>
              <a:rPr lang="en-US" sz="1400" dirty="0" err="1"/>
              <a:t>Verschillende</a:t>
            </a:r>
            <a:r>
              <a:rPr lang="en-US" sz="1400" dirty="0"/>
              <a:t> </a:t>
            </a:r>
            <a:r>
              <a:rPr lang="en-US" sz="1400" dirty="0" err="1"/>
              <a:t>wedstrijden</a:t>
            </a:r>
            <a:r>
              <a:rPr lang="en-US" sz="1400" dirty="0"/>
              <a:t>:</a:t>
            </a:r>
          </a:p>
          <a:p>
            <a:pPr marL="571500"/>
            <a:r>
              <a:rPr lang="en-US" sz="1400" dirty="0" err="1"/>
              <a:t>Marcheren</a:t>
            </a:r>
            <a:r>
              <a:rPr lang="en-US" sz="1400" dirty="0"/>
              <a:t> (</a:t>
            </a:r>
            <a:r>
              <a:rPr lang="en-US" sz="1400" dirty="0" err="1"/>
              <a:t>lopen</a:t>
            </a:r>
            <a:r>
              <a:rPr lang="en-US" sz="1400" dirty="0"/>
              <a:t>)</a:t>
            </a:r>
          </a:p>
          <a:p>
            <a:pPr marL="571500"/>
            <a:r>
              <a:rPr lang="en-US" sz="1400" dirty="0"/>
              <a:t>Defile (</a:t>
            </a:r>
            <a:r>
              <a:rPr lang="en-US" sz="1400" dirty="0" err="1"/>
              <a:t>presentatie</a:t>
            </a:r>
            <a:r>
              <a:rPr lang="en-US" sz="1400" dirty="0"/>
              <a:t> van </a:t>
            </a:r>
            <a:r>
              <a:rPr lang="en-US" sz="1400" dirty="0" err="1"/>
              <a:t>schutterij</a:t>
            </a:r>
            <a:r>
              <a:rPr lang="en-US" sz="1400" dirty="0"/>
              <a:t> </a:t>
            </a:r>
            <a:r>
              <a:rPr lang="en-US" sz="1400" dirty="0" err="1"/>
              <a:t>aan</a:t>
            </a:r>
            <a:r>
              <a:rPr lang="en-US" sz="1400" dirty="0"/>
              <a:t> </a:t>
            </a:r>
            <a:r>
              <a:rPr lang="en-US" sz="1400" dirty="0" err="1"/>
              <a:t>eretribune</a:t>
            </a:r>
            <a:r>
              <a:rPr lang="en-US" sz="1400" dirty="0"/>
              <a:t>)</a:t>
            </a:r>
          </a:p>
          <a:p>
            <a:pPr marL="571500"/>
            <a:r>
              <a:rPr lang="en-US" sz="1400" dirty="0" err="1"/>
              <a:t>Vendelen</a:t>
            </a:r>
            <a:endParaRPr lang="en-US" sz="1400" dirty="0"/>
          </a:p>
          <a:p>
            <a:pPr marL="571500"/>
            <a:r>
              <a:rPr lang="en-US" sz="1400" dirty="0" err="1"/>
              <a:t>Schietwedstrijden</a:t>
            </a:r>
            <a:endParaRPr lang="en-US" sz="1400" dirty="0"/>
          </a:p>
          <a:p>
            <a:pPr marL="571500"/>
            <a:r>
              <a:rPr lang="en-US" sz="1400" dirty="0" err="1"/>
              <a:t>Majoretten</a:t>
            </a:r>
            <a:endParaRPr lang="en-US" sz="1400" dirty="0"/>
          </a:p>
          <a:p>
            <a:pPr marL="571500"/>
            <a:r>
              <a:rPr lang="en-US" sz="1400" dirty="0" err="1"/>
              <a:t>Muziek</a:t>
            </a:r>
            <a:endParaRPr lang="en-US" sz="1400" dirty="0"/>
          </a:p>
          <a:p>
            <a:r>
              <a:rPr lang="en-US" sz="1400" dirty="0" err="1"/>
              <a:t>Veel</a:t>
            </a:r>
            <a:r>
              <a:rPr lang="en-US" sz="1400" dirty="0"/>
              <a:t> </a:t>
            </a:r>
            <a:r>
              <a:rPr lang="en-US" sz="1400" dirty="0" err="1"/>
              <a:t>prijzen</a:t>
            </a:r>
            <a:r>
              <a:rPr lang="en-US" sz="1400" dirty="0"/>
              <a:t> </a:t>
            </a:r>
            <a:r>
              <a:rPr lang="en-US" sz="1400" dirty="0" err="1"/>
              <a:t>te</a:t>
            </a:r>
            <a:r>
              <a:rPr lang="en-US" sz="1400" dirty="0"/>
              <a:t> </a:t>
            </a:r>
            <a:r>
              <a:rPr lang="en-US" sz="1400" dirty="0" err="1"/>
              <a:t>winnen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890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16953-B6CF-4EFD-A890-C4D7207A2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4450"/>
            <a:ext cx="4215063" cy="2398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Schutterijen regionaal/landelijk/Europees</a:t>
            </a:r>
            <a:br>
              <a:rPr lang="en-US" sz="2400"/>
            </a:br>
            <a:endParaRPr lang="en-US" sz="2400"/>
          </a:p>
        </p:txBody>
      </p:sp>
      <p:pic>
        <p:nvPicPr>
          <p:cNvPr id="6" name="Afbeelding 5" descr="Afbeelding met tekst, keramiek, porselein&#10;&#10;Automatisch gegenereerde beschrijving">
            <a:extLst>
              <a:ext uri="{FF2B5EF4-FFF2-40B4-BE49-F238E27FC236}">
                <a16:creationId xmlns:a16="http://schemas.microsoft.com/office/drawing/2014/main" id="{7EA8BD6D-D0A7-4EFF-87A6-95E39E6AA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70" y="682990"/>
            <a:ext cx="2155313" cy="2242105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0DF82D2D-71D6-4DEC-B9ED-CE876195E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11" y="1268651"/>
            <a:ext cx="2327787" cy="10707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08F0105-AB1F-4E51-8D13-1E0AF99EA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54" y="1618793"/>
            <a:ext cx="2327787" cy="3704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135E0C1-7719-46BB-A3F9-A90E271DF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98" y="1652736"/>
            <a:ext cx="2327787" cy="30261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254FF7-B58F-468B-B14D-E93EE7D24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1936" y="3296652"/>
            <a:ext cx="6489290" cy="3561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 err="1"/>
              <a:t>Schutterij</a:t>
            </a:r>
            <a:r>
              <a:rPr lang="en-US" sz="1400" dirty="0"/>
              <a:t> zit </a:t>
            </a:r>
            <a:r>
              <a:rPr lang="en-US" sz="1400" dirty="0" err="1"/>
              <a:t>aangesloten</a:t>
            </a:r>
            <a:r>
              <a:rPr lang="en-US" sz="1400" dirty="0"/>
              <a:t> </a:t>
            </a:r>
            <a:r>
              <a:rPr lang="en-US" sz="1400" dirty="0" err="1"/>
              <a:t>bij</a:t>
            </a:r>
            <a:r>
              <a:rPr lang="en-US" sz="1400" dirty="0"/>
              <a:t> </a:t>
            </a:r>
            <a:r>
              <a:rPr lang="en-US" sz="1400" dirty="0" err="1"/>
              <a:t>Kring</a:t>
            </a:r>
            <a:r>
              <a:rPr lang="en-US" sz="1400" dirty="0"/>
              <a:t> Rijk van Nijmegen de </a:t>
            </a:r>
            <a:r>
              <a:rPr lang="en-US" sz="1400" dirty="0" err="1"/>
              <a:t>Betuwe</a:t>
            </a:r>
            <a:r>
              <a:rPr lang="en-US" sz="1400" dirty="0"/>
              <a:t>.</a:t>
            </a:r>
          </a:p>
          <a:p>
            <a:r>
              <a:rPr lang="en-US" sz="1400" dirty="0"/>
              <a:t>Er </a:t>
            </a:r>
            <a:r>
              <a:rPr lang="en-US" sz="1400" dirty="0" err="1"/>
              <a:t>zijn</a:t>
            </a:r>
            <a:r>
              <a:rPr lang="en-US" sz="1400" dirty="0"/>
              <a:t> 4 </a:t>
            </a:r>
            <a:r>
              <a:rPr lang="en-US" sz="1400" dirty="0" err="1"/>
              <a:t>kringen</a:t>
            </a:r>
            <a:r>
              <a:rPr lang="en-US" sz="1400" dirty="0"/>
              <a:t> in de </a:t>
            </a:r>
            <a:r>
              <a:rPr lang="en-US" sz="1400" dirty="0" err="1"/>
              <a:t>omgeving</a:t>
            </a:r>
            <a:r>
              <a:rPr lang="en-US" sz="1400" dirty="0"/>
              <a:t>.</a:t>
            </a:r>
          </a:p>
          <a:p>
            <a:pPr marL="571500"/>
            <a:r>
              <a:rPr lang="en-US" sz="1400" dirty="0" err="1"/>
              <a:t>Kring</a:t>
            </a:r>
            <a:r>
              <a:rPr lang="en-US" sz="1400" dirty="0"/>
              <a:t> Rijk van Nijmegen de </a:t>
            </a:r>
            <a:r>
              <a:rPr lang="en-US" sz="1400" dirty="0" err="1"/>
              <a:t>Betuwe</a:t>
            </a:r>
            <a:endParaRPr lang="en-US" sz="1400" dirty="0"/>
          </a:p>
          <a:p>
            <a:pPr marL="571500"/>
            <a:r>
              <a:rPr lang="en-US" sz="1400" dirty="0" err="1"/>
              <a:t>Kring</a:t>
            </a:r>
            <a:r>
              <a:rPr lang="en-US" sz="1400" dirty="0"/>
              <a:t> </a:t>
            </a:r>
            <a:r>
              <a:rPr lang="en-US" sz="1400" dirty="0" err="1"/>
              <a:t>Montferland</a:t>
            </a:r>
            <a:endParaRPr lang="en-US" sz="1400" dirty="0"/>
          </a:p>
          <a:p>
            <a:pPr marL="571500"/>
            <a:r>
              <a:rPr lang="en-US" sz="1400" dirty="0" err="1"/>
              <a:t>Kring</a:t>
            </a:r>
            <a:r>
              <a:rPr lang="en-US" sz="1400" dirty="0"/>
              <a:t> De </a:t>
            </a:r>
            <a:r>
              <a:rPr lang="en-US" sz="1400" dirty="0" err="1"/>
              <a:t>Achterhoek</a:t>
            </a:r>
            <a:endParaRPr lang="en-US" sz="1400" dirty="0"/>
          </a:p>
          <a:p>
            <a:pPr marL="571500"/>
            <a:r>
              <a:rPr lang="en-US" sz="1400" dirty="0" err="1"/>
              <a:t>Kring</a:t>
            </a:r>
            <a:r>
              <a:rPr lang="en-US" sz="1400" dirty="0"/>
              <a:t> De </a:t>
            </a:r>
            <a:r>
              <a:rPr lang="en-US" sz="1400" dirty="0" err="1"/>
              <a:t>Liemers</a:t>
            </a:r>
            <a:endParaRPr lang="en-US" sz="1400" dirty="0"/>
          </a:p>
          <a:p>
            <a:r>
              <a:rPr lang="en-US" sz="1400" dirty="0" err="1"/>
              <a:t>Samen</a:t>
            </a:r>
            <a:r>
              <a:rPr lang="en-US" sz="1400" dirty="0"/>
              <a:t> </a:t>
            </a:r>
            <a:r>
              <a:rPr lang="en-US" sz="1400" dirty="0" err="1"/>
              <a:t>zijn</a:t>
            </a:r>
            <a:r>
              <a:rPr lang="en-US" sz="1400" dirty="0"/>
              <a:t> </a:t>
            </a:r>
            <a:r>
              <a:rPr lang="en-US" sz="1400" dirty="0" err="1"/>
              <a:t>zij</a:t>
            </a:r>
            <a:r>
              <a:rPr lang="en-US" sz="1400" dirty="0"/>
              <a:t> </a:t>
            </a:r>
            <a:r>
              <a:rPr lang="en-US" sz="1400" dirty="0" err="1"/>
              <a:t>aangesloten</a:t>
            </a:r>
            <a:r>
              <a:rPr lang="en-US" sz="1400" dirty="0"/>
              <a:t> </a:t>
            </a:r>
            <a:r>
              <a:rPr lang="en-US" sz="1400" dirty="0" err="1"/>
              <a:t>bij</a:t>
            </a:r>
            <a:r>
              <a:rPr lang="en-US" sz="1400" dirty="0"/>
              <a:t> de </a:t>
            </a:r>
            <a:r>
              <a:rPr lang="en-US" sz="1400" dirty="0" err="1"/>
              <a:t>Gelderse</a:t>
            </a:r>
            <a:r>
              <a:rPr lang="en-US" sz="1400" dirty="0"/>
              <a:t> </a:t>
            </a:r>
            <a:r>
              <a:rPr lang="en-US" sz="1400" dirty="0" err="1"/>
              <a:t>Federatie</a:t>
            </a:r>
            <a:r>
              <a:rPr lang="en-US" sz="1400" dirty="0"/>
              <a:t> van </a:t>
            </a:r>
            <a:r>
              <a:rPr lang="en-US" sz="1400" dirty="0" err="1"/>
              <a:t>Schuttersgilden</a:t>
            </a:r>
            <a:r>
              <a:rPr lang="en-US" sz="1400" dirty="0"/>
              <a:t> </a:t>
            </a:r>
            <a:r>
              <a:rPr lang="en-US" sz="1400" dirty="0" err="1"/>
              <a:t>st.</a:t>
            </a:r>
            <a:r>
              <a:rPr lang="en-US" sz="1400" dirty="0"/>
              <a:t> Hubertus (</a:t>
            </a:r>
            <a:r>
              <a:rPr lang="en-US" sz="1400" dirty="0" err="1"/>
              <a:t>regio</a:t>
            </a:r>
            <a:r>
              <a:rPr lang="en-US" sz="1400" dirty="0"/>
              <a:t> Gelderland)</a:t>
            </a:r>
          </a:p>
          <a:p>
            <a:r>
              <a:rPr lang="en-US" sz="1400" dirty="0"/>
              <a:t>N.B.F.S Noord </a:t>
            </a:r>
            <a:r>
              <a:rPr lang="en-US" sz="1400" dirty="0" err="1"/>
              <a:t>Brabantse</a:t>
            </a:r>
            <a:r>
              <a:rPr lang="en-US" sz="1400" dirty="0"/>
              <a:t> </a:t>
            </a:r>
            <a:r>
              <a:rPr lang="en-US" sz="1400" dirty="0" err="1"/>
              <a:t>Federatie</a:t>
            </a:r>
            <a:r>
              <a:rPr lang="en-US" sz="1400" dirty="0"/>
              <a:t> </a:t>
            </a:r>
            <a:r>
              <a:rPr lang="en-US" sz="1400" dirty="0" err="1"/>
              <a:t>Schuttersgilden</a:t>
            </a:r>
            <a:r>
              <a:rPr lang="en-US" sz="1400" dirty="0"/>
              <a:t> (</a:t>
            </a:r>
            <a:r>
              <a:rPr lang="en-US" sz="1400" dirty="0" err="1"/>
              <a:t>regio</a:t>
            </a:r>
            <a:r>
              <a:rPr lang="en-US" sz="1400" dirty="0"/>
              <a:t> Brabant)</a:t>
            </a:r>
          </a:p>
          <a:p>
            <a:r>
              <a:rPr lang="en-US" sz="1400" dirty="0"/>
              <a:t>O.L.S. Oud-</a:t>
            </a:r>
            <a:r>
              <a:rPr lang="en-US" sz="1400" dirty="0" err="1"/>
              <a:t>Limburgse</a:t>
            </a:r>
            <a:r>
              <a:rPr lang="en-US" sz="1400" dirty="0"/>
              <a:t> </a:t>
            </a:r>
            <a:r>
              <a:rPr lang="en-US" sz="1400" dirty="0" err="1"/>
              <a:t>Schuttersgilden</a:t>
            </a:r>
            <a:r>
              <a:rPr lang="en-US" sz="1400" dirty="0"/>
              <a:t> (</a:t>
            </a:r>
            <a:r>
              <a:rPr lang="en-US" sz="1400" dirty="0" err="1"/>
              <a:t>regio</a:t>
            </a:r>
            <a:r>
              <a:rPr lang="en-US" sz="1400" dirty="0"/>
              <a:t> Limburg)</a:t>
            </a:r>
          </a:p>
          <a:p>
            <a:r>
              <a:rPr lang="en-US" sz="1400" dirty="0"/>
              <a:t>E.G.S </a:t>
            </a:r>
            <a:r>
              <a:rPr lang="en-US" sz="1400" dirty="0" err="1"/>
              <a:t>Europese</a:t>
            </a:r>
            <a:r>
              <a:rPr lang="en-US" sz="1400" dirty="0"/>
              <a:t> </a:t>
            </a:r>
            <a:r>
              <a:rPr lang="en-US" sz="1400" dirty="0" err="1"/>
              <a:t>Gemeenschap</a:t>
            </a:r>
            <a:r>
              <a:rPr lang="en-US" sz="1400" dirty="0"/>
              <a:t> van </a:t>
            </a:r>
            <a:r>
              <a:rPr lang="en-US" sz="1400" dirty="0" err="1"/>
              <a:t>historische</a:t>
            </a:r>
            <a:r>
              <a:rPr lang="en-US" sz="1400" dirty="0"/>
              <a:t> </a:t>
            </a:r>
            <a:r>
              <a:rPr lang="en-US" sz="1400" dirty="0" err="1"/>
              <a:t>Schuttersgilden</a:t>
            </a:r>
            <a:r>
              <a:rPr lang="en-US" sz="1400" dirty="0"/>
              <a:t> (</a:t>
            </a:r>
            <a:r>
              <a:rPr lang="en-US" sz="1400" dirty="0" err="1"/>
              <a:t>Europees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350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27843-CE37-A76C-74D9-1E130617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Schutterijen regionaal/landelijk/Europees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723DC-9FF2-F241-C719-E6C5CE69E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Elke regio heeft zijn eigen federatiedag.</a:t>
            </a:r>
          </a:p>
          <a:p>
            <a:r>
              <a:rPr lang="en-US" sz="2200"/>
              <a:t>1 keer in de 5 jaar is er het Landjuweel. Dit is landelijk. </a:t>
            </a:r>
          </a:p>
          <a:p>
            <a:r>
              <a:rPr lang="en-US" sz="2200"/>
              <a:t>Een keer in de 3 jaar is er een Europees schutterstreffen.</a:t>
            </a:r>
          </a:p>
          <a:p>
            <a:r>
              <a:rPr lang="en-US" sz="2200"/>
              <a:t>Zo’n 30000 schutters aanwezig tijdens Europees Schutterstreffen.</a:t>
            </a:r>
          </a:p>
        </p:txBody>
      </p:sp>
      <p:pic>
        <p:nvPicPr>
          <p:cNvPr id="6" name="Tijdelijke aanduiding voor inhoud 5" descr="Afbeelding met gebouw, baksteen, buiten, huis&#10;&#10;Automatisch gegenereerde beschrijving">
            <a:extLst>
              <a:ext uri="{FF2B5EF4-FFF2-40B4-BE49-F238E27FC236}">
                <a16:creationId xmlns:a16="http://schemas.microsoft.com/office/drawing/2014/main" id="{ACADB4D6-918A-46F7-AB04-ACAD224E0A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20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501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3D62F-F652-4A79-981D-2F33147E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Inhoud</a:t>
            </a:r>
            <a:r>
              <a:rPr lang="en-US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9F44C0-4EE0-40D9-9839-20E8431A5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115117"/>
            <a:ext cx="6586489" cy="45806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 err="1"/>
              <a:t>Waarom</a:t>
            </a:r>
            <a:r>
              <a:rPr lang="en-US" sz="1400" dirty="0"/>
              <a:t> </a:t>
            </a:r>
            <a:r>
              <a:rPr lang="en-US" sz="1400" dirty="0" err="1"/>
              <a:t>heb</a:t>
            </a:r>
            <a:r>
              <a:rPr lang="en-US" sz="1400" dirty="0"/>
              <a:t> </a:t>
            </a:r>
            <a:r>
              <a:rPr lang="en-US" sz="1400" dirty="0" err="1"/>
              <a:t>ik</a:t>
            </a:r>
            <a:r>
              <a:rPr lang="en-US" sz="1400" dirty="0"/>
              <a:t> </a:t>
            </a:r>
            <a:r>
              <a:rPr lang="en-US" sz="1400" dirty="0" err="1"/>
              <a:t>dit</a:t>
            </a:r>
            <a:r>
              <a:rPr lang="en-US" sz="1400" dirty="0"/>
              <a:t> </a:t>
            </a:r>
            <a:r>
              <a:rPr lang="en-US" sz="1400" dirty="0" err="1"/>
              <a:t>onderwerp</a:t>
            </a:r>
            <a:r>
              <a:rPr lang="en-US" sz="1400" dirty="0"/>
              <a:t> </a:t>
            </a:r>
            <a:r>
              <a:rPr lang="en-US" sz="1400" dirty="0" err="1"/>
              <a:t>gekozen</a:t>
            </a:r>
            <a:endParaRPr lang="en-US" sz="1400" dirty="0"/>
          </a:p>
          <a:p>
            <a:r>
              <a:rPr lang="en-US" sz="1400" dirty="0"/>
              <a:t>Wat is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schutterij</a:t>
            </a:r>
            <a:r>
              <a:rPr lang="en-US" sz="1400" dirty="0"/>
              <a:t>  </a:t>
            </a:r>
          </a:p>
          <a:p>
            <a:r>
              <a:rPr lang="en-US" sz="1400" dirty="0" err="1"/>
              <a:t>Geschiedenis</a:t>
            </a:r>
            <a:r>
              <a:rPr lang="en-US" sz="1400" dirty="0"/>
              <a:t> van de </a:t>
            </a:r>
            <a:r>
              <a:rPr lang="en-US" sz="1400" dirty="0" err="1"/>
              <a:t>schutterij</a:t>
            </a:r>
            <a:r>
              <a:rPr lang="en-US" sz="1400" dirty="0"/>
              <a:t> Doornenburg</a:t>
            </a:r>
          </a:p>
          <a:p>
            <a:r>
              <a:rPr lang="en-US" sz="1400" dirty="0"/>
              <a:t>Het </a:t>
            </a:r>
            <a:r>
              <a:rPr lang="en-US" sz="1400" dirty="0" err="1"/>
              <a:t>schuttersgebouw</a:t>
            </a:r>
            <a:endParaRPr lang="en-US" sz="1400" dirty="0"/>
          </a:p>
          <a:p>
            <a:r>
              <a:rPr lang="en-US" sz="1400" dirty="0" err="1"/>
              <a:t>Koningsschieten</a:t>
            </a:r>
            <a:r>
              <a:rPr lang="en-US" sz="1400" dirty="0"/>
              <a:t>/</a:t>
            </a:r>
            <a:r>
              <a:rPr lang="en-US" sz="1400" dirty="0" err="1"/>
              <a:t>koningspaar</a:t>
            </a:r>
            <a:endParaRPr lang="en-US" sz="1400" dirty="0"/>
          </a:p>
          <a:p>
            <a:r>
              <a:rPr lang="en-US" sz="1400" dirty="0" err="1"/>
              <a:t>Keizerschieten</a:t>
            </a:r>
            <a:r>
              <a:rPr lang="en-US" sz="1400" dirty="0"/>
              <a:t>/ </a:t>
            </a:r>
            <a:r>
              <a:rPr lang="en-US" sz="1400" dirty="0" err="1"/>
              <a:t>Keizerpaar</a:t>
            </a:r>
            <a:endParaRPr lang="en-US" sz="1400" dirty="0"/>
          </a:p>
          <a:p>
            <a:r>
              <a:rPr lang="en-US" sz="1400" dirty="0" err="1"/>
              <a:t>Jeugdkoningschieten</a:t>
            </a:r>
            <a:endParaRPr lang="en-US" sz="1400" dirty="0"/>
          </a:p>
          <a:p>
            <a:r>
              <a:rPr lang="en-US" sz="1400" dirty="0" err="1"/>
              <a:t>Afdelingen</a:t>
            </a:r>
            <a:r>
              <a:rPr lang="en-US" sz="1400" dirty="0"/>
              <a:t> </a:t>
            </a:r>
            <a:r>
              <a:rPr lang="en-US" sz="1400" dirty="0" err="1"/>
              <a:t>binnen</a:t>
            </a:r>
            <a:r>
              <a:rPr lang="en-US" sz="1400" dirty="0"/>
              <a:t> de </a:t>
            </a:r>
            <a:r>
              <a:rPr lang="en-US" sz="1400" dirty="0" err="1"/>
              <a:t>schutterij</a:t>
            </a:r>
            <a:endParaRPr lang="en-US" sz="1400" dirty="0"/>
          </a:p>
          <a:p>
            <a:r>
              <a:rPr lang="en-US" sz="1400" dirty="0" err="1"/>
              <a:t>Concoursen</a:t>
            </a:r>
            <a:r>
              <a:rPr lang="en-US" sz="1400" dirty="0"/>
              <a:t>/</a:t>
            </a:r>
            <a:r>
              <a:rPr lang="en-US" sz="1400" dirty="0" err="1"/>
              <a:t>wedstrijden</a:t>
            </a:r>
            <a:endParaRPr lang="en-US" sz="1400" dirty="0"/>
          </a:p>
          <a:p>
            <a:r>
              <a:rPr lang="en-US" sz="1400" dirty="0"/>
              <a:t>De </a:t>
            </a:r>
            <a:r>
              <a:rPr lang="en-US" sz="1400" dirty="0" err="1"/>
              <a:t>Gijsbrecht</a:t>
            </a:r>
            <a:r>
              <a:rPr lang="en-US" sz="1400" dirty="0"/>
              <a:t>/</a:t>
            </a:r>
            <a:r>
              <a:rPr lang="en-US" sz="1400" dirty="0" err="1"/>
              <a:t>schutter</a:t>
            </a:r>
            <a:r>
              <a:rPr lang="en-US" sz="1400" dirty="0"/>
              <a:t> van het </a:t>
            </a:r>
            <a:r>
              <a:rPr lang="en-US" sz="1400" dirty="0" err="1"/>
              <a:t>jaar</a:t>
            </a:r>
            <a:endParaRPr lang="en-US" sz="1400" dirty="0"/>
          </a:p>
          <a:p>
            <a:r>
              <a:rPr lang="en-US" sz="1400" dirty="0" err="1"/>
              <a:t>Schutterijen</a:t>
            </a:r>
            <a:r>
              <a:rPr lang="en-US" sz="1400" dirty="0"/>
              <a:t> </a:t>
            </a:r>
            <a:r>
              <a:rPr lang="en-US" sz="1400" dirty="0" err="1"/>
              <a:t>regionaal</a:t>
            </a:r>
            <a:r>
              <a:rPr lang="en-US" sz="1400" dirty="0"/>
              <a:t>/</a:t>
            </a:r>
            <a:r>
              <a:rPr lang="en-US" sz="1400" dirty="0" err="1"/>
              <a:t>landelijk</a:t>
            </a:r>
            <a:r>
              <a:rPr lang="en-US" sz="1400" dirty="0"/>
              <a:t>/</a:t>
            </a:r>
            <a:r>
              <a:rPr lang="en-US" sz="1400" dirty="0" err="1"/>
              <a:t>Europees</a:t>
            </a:r>
            <a:endParaRPr lang="en-US" sz="1400" dirty="0"/>
          </a:p>
          <a:p>
            <a:r>
              <a:rPr lang="en-US" sz="1400" dirty="0" err="1"/>
              <a:t>Europees</a:t>
            </a:r>
            <a:r>
              <a:rPr lang="en-US" sz="1400" dirty="0"/>
              <a:t> </a:t>
            </a:r>
            <a:r>
              <a:rPr lang="en-US" sz="1400" dirty="0" err="1"/>
              <a:t>koningschieten</a:t>
            </a:r>
            <a:endParaRPr lang="en-US" sz="1400" dirty="0"/>
          </a:p>
          <a:p>
            <a:r>
              <a:rPr lang="en-US" sz="1400" dirty="0" err="1"/>
              <a:t>Vendelen</a:t>
            </a:r>
            <a:endParaRPr lang="en-US" sz="1400" dirty="0"/>
          </a:p>
          <a:p>
            <a:r>
              <a:rPr lang="en-US" sz="1400" dirty="0"/>
              <a:t>Workshop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22" name="Tijdelijke aanduiding voor inhoud 21">
            <a:extLst>
              <a:ext uri="{FF2B5EF4-FFF2-40B4-BE49-F238E27FC236}">
                <a16:creationId xmlns:a16="http://schemas.microsoft.com/office/drawing/2014/main" id="{AB46543E-882D-4F37-8682-C9E8980326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r="-2" b="221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6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31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8946E3-E112-43CB-B61C-8B29CF5A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Europees koningschieten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C6D5EB2-8DC8-6A2D-6691-64E6B6C73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1" b="3221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DF9C3B-217B-47F6-9DC5-DF6C440A1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1 keer in de 3 jaar.</a:t>
            </a:r>
          </a:p>
          <a:p>
            <a:r>
              <a:rPr lang="en-US" sz="2000"/>
              <a:t>Alle aanwezige koningen schieten voor de titel Europakoning.</a:t>
            </a:r>
          </a:p>
          <a:p>
            <a:r>
              <a:rPr lang="en-US" sz="2000"/>
              <a:t>Eerst is er een voorronde.</a:t>
            </a:r>
          </a:p>
          <a:p>
            <a:r>
              <a:rPr lang="en-US" sz="2000"/>
              <a:t>Degene die door zijn gaan schieten voor de Europese titel.</a:t>
            </a:r>
          </a:p>
        </p:txBody>
      </p:sp>
    </p:spTree>
    <p:extLst>
      <p:ext uri="{BB962C8B-B14F-4D97-AF65-F5344CB8AC3E}">
        <p14:creationId xmlns:p14="http://schemas.microsoft.com/office/powerpoint/2010/main" val="3847007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90115F-5BD8-4FE5-B0B2-8E045D66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Vendelen</a:t>
            </a:r>
            <a:b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F8872A-35F9-D08B-7297-3D826B30E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Vendelen</a:t>
            </a:r>
            <a:r>
              <a:rPr lang="en-US" sz="1400" dirty="0"/>
              <a:t> – 2 </a:t>
            </a:r>
            <a:r>
              <a:rPr lang="en-US" sz="1400" dirty="0" err="1"/>
              <a:t>betekenissen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Klassiek</a:t>
            </a:r>
            <a:r>
              <a:rPr lang="en-US" sz="1400" dirty="0"/>
              <a:t> </a:t>
            </a:r>
            <a:r>
              <a:rPr lang="en-US" sz="1400" dirty="0" err="1"/>
              <a:t>vendelen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Showvendelen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Acrobatisch</a:t>
            </a:r>
            <a:r>
              <a:rPr lang="en-US" sz="1400" dirty="0"/>
              <a:t> </a:t>
            </a:r>
            <a:r>
              <a:rPr lang="en-US" sz="1400" dirty="0" err="1"/>
              <a:t>vendelen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Gewicht</a:t>
            </a:r>
            <a:r>
              <a:rPr lang="en-US" sz="1400" dirty="0"/>
              <a:t> </a:t>
            </a:r>
            <a:r>
              <a:rPr lang="en-US" sz="1400" dirty="0" err="1"/>
              <a:t>vlaggen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V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Vrede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Eendracht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Noblesse</a:t>
            </a:r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Discipline</a:t>
            </a:r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Eer</a:t>
            </a: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dat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is </a:t>
            </a:r>
            <a:r>
              <a:rPr kumimoji="0" lang="en-US" sz="14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Lach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en Leven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8" name="Tijdelijke aanduiding voor inhoud 7" descr="Afbeelding met gras, buiten, veld&#10;&#10;Automatisch gegenereerde beschrijving">
            <a:extLst>
              <a:ext uri="{FF2B5EF4-FFF2-40B4-BE49-F238E27FC236}">
                <a16:creationId xmlns:a16="http://schemas.microsoft.com/office/drawing/2014/main" id="{88E5A8C4-F6D9-48A9-A261-77EC20FEF5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29908"/>
          <a:stretch/>
        </p:blipFill>
        <p:spPr>
          <a:xfrm>
            <a:off x="4654296" y="980811"/>
            <a:ext cx="6903720" cy="48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8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0FF06D-869B-4F70-8A87-D8F0B3CA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Vragen?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ijdelijke aanduiding voor inhoud 16" descr="Afbeelding met muur, binnen, kleurrijk, verschillend&#10;&#10;Automatisch gegenereerde beschrijving">
            <a:extLst>
              <a:ext uri="{FF2B5EF4-FFF2-40B4-BE49-F238E27FC236}">
                <a16:creationId xmlns:a16="http://schemas.microsoft.com/office/drawing/2014/main" id="{57371344-71B5-499F-BFD4-93A72AF4A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77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5118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E68339-1B90-44F9-BCC4-4600A6E24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77C5E3-18D3-464A-813D-17A3DFF7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12" y="2400475"/>
            <a:ext cx="9142288" cy="20682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Workshop</a:t>
            </a:r>
            <a:b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5C58D8-125C-4CC0-AAFF-D8F98F19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5712" y="4629235"/>
            <a:ext cx="9142288" cy="14886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 zou jullie nu graag willen uitnodigen voor een workshop  </a:t>
            </a:r>
          </a:p>
        </p:txBody>
      </p:sp>
      <p:pic>
        <p:nvPicPr>
          <p:cNvPr id="6" name="Tijdelijke aanduiding voor inhoud 5" descr="Afbeelding met tekst, bouwmateriaal&#10;&#10;Automatisch gegenereerde beschrijving">
            <a:extLst>
              <a:ext uri="{FF2B5EF4-FFF2-40B4-BE49-F238E27FC236}">
                <a16:creationId xmlns:a16="http://schemas.microsoft.com/office/drawing/2014/main" id="{08496C85-728A-45B6-9C93-62549B9C6E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70" y="1156367"/>
            <a:ext cx="1075860" cy="10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6F952-B90D-4A4E-8D77-99653DC2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</a:rPr>
              <a:t>Waarom</a:t>
            </a:r>
            <a:r>
              <a:rPr lang="en-US" sz="3600" kern="1200" dirty="0">
                <a:solidFill>
                  <a:schemeClr val="tx1"/>
                </a:solidFill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</a:rPr>
              <a:t>heb</a:t>
            </a:r>
            <a:r>
              <a:rPr lang="en-US" sz="3600" kern="1200" dirty="0">
                <a:solidFill>
                  <a:schemeClr val="tx1"/>
                </a:solidFill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</a:rPr>
              <a:t>ik</a:t>
            </a:r>
            <a:r>
              <a:rPr lang="en-US" sz="3600" kern="1200" dirty="0">
                <a:solidFill>
                  <a:schemeClr val="tx1"/>
                </a:solidFill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</a:rPr>
              <a:t>dit</a:t>
            </a:r>
            <a:r>
              <a:rPr lang="en-US" sz="3600" kern="1200" dirty="0">
                <a:solidFill>
                  <a:schemeClr val="tx1"/>
                </a:solidFill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</a:rPr>
              <a:t>onderwerp</a:t>
            </a:r>
            <a:r>
              <a:rPr lang="en-US" sz="3600" kern="1200" dirty="0">
                <a:solidFill>
                  <a:schemeClr val="tx1"/>
                </a:solidFill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</a:rPr>
              <a:t>gekozen</a:t>
            </a:r>
            <a:br>
              <a:rPr lang="en-US" sz="3600" kern="1200" dirty="0">
                <a:solidFill>
                  <a:schemeClr val="tx1"/>
                </a:solidFill>
              </a:rPr>
            </a:br>
            <a:endParaRPr lang="en-US" sz="3600" kern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Tijdelijke aanduiding voor inhoud 5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77A4AAB0-D968-4269-85AA-7C77E8847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384242"/>
            <a:ext cx="6702552" cy="3186796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80FCFC-0F9E-4E45-89F7-44EB80372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8752" y="2020824"/>
            <a:ext cx="3455097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Leuk</a:t>
            </a:r>
            <a:endParaRPr lang="en-US" sz="1800" dirty="0"/>
          </a:p>
          <a:p>
            <a:r>
              <a:rPr lang="en-US" sz="1800" dirty="0" err="1"/>
              <a:t>Interessant</a:t>
            </a:r>
            <a:r>
              <a:rPr lang="en-US" sz="1800" dirty="0"/>
              <a:t> </a:t>
            </a:r>
            <a:r>
              <a:rPr lang="en-US" sz="1800" dirty="0" err="1"/>
              <a:t>onderwerp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242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96235F-0DA9-4094-B16B-91E6CFC9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l-NL" sz="3700" dirty="0">
                <a:cs typeface="Times New Roman" panose="02020603050405020304" pitchFamily="18" charset="0"/>
              </a:rPr>
              <a:t>Wat is een schutterij  </a:t>
            </a:r>
            <a:br>
              <a:rPr lang="nl-NL" sz="3700" dirty="0">
                <a:cs typeface="Times New Roman" panose="02020603050405020304" pitchFamily="18" charset="0"/>
              </a:rPr>
            </a:br>
            <a:endParaRPr lang="nl-NL" sz="3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4D8D8-3AD5-49E5-B9BB-7AA17FDF4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nl-NL" sz="2200"/>
              <a:t>Lokale militie opgericht in de middeleeuwen bestaande uit burgers</a:t>
            </a:r>
          </a:p>
          <a:p>
            <a:r>
              <a:rPr lang="nl-NL" sz="2200"/>
              <a:t>Beschermde stad of dorp tegen bijvoorbeeld roversbenden en vreemde legers</a:t>
            </a:r>
          </a:p>
          <a:p>
            <a:r>
              <a:rPr lang="nl-NL" sz="2200"/>
              <a:t>Bewaken en orde handhaven bij oproer, bijvoorbeeld zoals de politie en brandweer nu.</a:t>
            </a:r>
          </a:p>
          <a:p>
            <a:r>
              <a:rPr lang="nl-NL" sz="2200"/>
              <a:t>Gilden zijn verbonden met het geloof/niet actief als militie.</a:t>
            </a:r>
          </a:p>
        </p:txBody>
      </p:sp>
    </p:spTree>
    <p:extLst>
      <p:ext uri="{BB962C8B-B14F-4D97-AF65-F5344CB8AC3E}">
        <p14:creationId xmlns:p14="http://schemas.microsoft.com/office/powerpoint/2010/main" val="215984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EBD54-89E8-4E48-B871-F26A3C4B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l-NL" sz="3700" dirty="0">
                <a:cs typeface="Times New Roman" panose="02020603050405020304" pitchFamily="18" charset="0"/>
              </a:rPr>
              <a:t>Geschiedenis van de schutterij Doornenburg</a:t>
            </a:r>
            <a:br>
              <a:rPr lang="nl-NL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sz="3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9EC5B1-1183-48F2-B90E-EB4CD174F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nl-NL" sz="1500" dirty="0"/>
              <a:t>[her]Opgericht in 1791 </a:t>
            </a:r>
          </a:p>
          <a:p>
            <a:r>
              <a:rPr lang="nl-NL" sz="1500" dirty="0"/>
              <a:t>1792 voor het eerst koningsschieten</a:t>
            </a:r>
          </a:p>
          <a:p>
            <a:r>
              <a:rPr lang="nl-NL" sz="1500" dirty="0"/>
              <a:t>De naam </a:t>
            </a:r>
          </a:p>
          <a:p>
            <a:r>
              <a:rPr lang="nl-NL" sz="1500" dirty="0"/>
              <a:t>1296</a:t>
            </a:r>
          </a:p>
          <a:p>
            <a:r>
              <a:rPr lang="nl-NL" sz="1500" dirty="0"/>
              <a:t>Gijsbrecht Van Amstel </a:t>
            </a:r>
          </a:p>
          <a:p>
            <a:r>
              <a:rPr lang="nl-NL" sz="1500" dirty="0"/>
              <a:t>Floris Van Holland</a:t>
            </a:r>
          </a:p>
          <a:p>
            <a:r>
              <a:rPr lang="nl-NL" sz="1500" dirty="0"/>
              <a:t>Gerard Van Amstel heer van kasteel Doornenburg</a:t>
            </a:r>
          </a:p>
          <a:p>
            <a:r>
              <a:rPr lang="nl-NL" sz="1500" dirty="0"/>
              <a:t>Van Amstel overleed in 1727</a:t>
            </a:r>
          </a:p>
          <a:p>
            <a:r>
              <a:rPr lang="nl-NL" sz="1500" dirty="0"/>
              <a:t>Alleen mannen uit Doornenburg lid vanaf 15 jaar.</a:t>
            </a:r>
          </a:p>
          <a:p>
            <a:r>
              <a:rPr lang="nl-NL" sz="1500" dirty="0"/>
              <a:t>Meer dan 700 mannelijke leden.</a:t>
            </a:r>
          </a:p>
          <a:p>
            <a:r>
              <a:rPr lang="nl-NL" sz="1500" dirty="0"/>
              <a:t>Sinds gisteren 22-05-2022 mogen vrouwen ook lid worden.</a:t>
            </a:r>
          </a:p>
        </p:txBody>
      </p:sp>
    </p:spTree>
    <p:extLst>
      <p:ext uri="{BB962C8B-B14F-4D97-AF65-F5344CB8AC3E}">
        <p14:creationId xmlns:p14="http://schemas.microsoft.com/office/powerpoint/2010/main" val="276081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CAD793-58CC-40FE-A726-4AB6D2A1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Het </a:t>
            </a:r>
            <a:r>
              <a:rPr lang="en-US" sz="3700" dirty="0" err="1"/>
              <a:t>schuttersgebouw</a:t>
            </a:r>
            <a:br>
              <a:rPr lang="en-US" sz="3700" dirty="0">
                <a:latin typeface="Old English Text MT" panose="03040902040508030806" pitchFamily="66" charset="0"/>
              </a:rPr>
            </a:br>
            <a:endParaRPr lang="en-US" sz="3700" dirty="0">
              <a:latin typeface="Old English Text MT" panose="03040902040508030806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Tijdelijke aanduiding voor inhoud 9" descr="Afbeelding met binnen&#10;&#10;Automatisch gegenereerde beschrijving">
            <a:extLst>
              <a:ext uri="{FF2B5EF4-FFF2-40B4-BE49-F238E27FC236}">
                <a16:creationId xmlns:a16="http://schemas.microsoft.com/office/drawing/2014/main" id="{A90F7E21-8F41-4C95-824E-5ECB8BF36F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r="2" b="7899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F42FD-77A5-485A-A7B6-673F3C861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1453" y="2478024"/>
            <a:ext cx="3872243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Eigen onderkomen van de schutterij.</a:t>
            </a:r>
          </a:p>
          <a:p>
            <a:r>
              <a:rPr lang="en-US" sz="1800"/>
              <a:t>Sinds 1912 in bezit van de schutterij.</a:t>
            </a:r>
          </a:p>
          <a:p>
            <a:r>
              <a:rPr lang="en-US" sz="1800"/>
              <a:t>Repetities van afdelingen elke week.</a:t>
            </a:r>
          </a:p>
          <a:p>
            <a:r>
              <a:rPr lang="en-US" sz="1800"/>
              <a:t>Kermis wordt in dit gebouw gevierd.</a:t>
            </a:r>
          </a:p>
          <a:p>
            <a:endParaRPr lang="en-US" sz="1800"/>
          </a:p>
          <a:p>
            <a:pPr marL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542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6C112-530B-4BE5-9291-CE1C2EAC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/>
              <a:t>Het </a:t>
            </a:r>
            <a:r>
              <a:rPr lang="en-US" sz="2800" dirty="0" err="1"/>
              <a:t>schuttersgebouw</a:t>
            </a:r>
            <a:br>
              <a:rPr lang="en-US" sz="2800" dirty="0">
                <a:latin typeface="Old English Text MT" panose="03040902040508030806" pitchFamily="66" charset="0"/>
              </a:rPr>
            </a:br>
            <a:endParaRPr lang="en-US" sz="2800" dirty="0">
              <a:latin typeface="Old English Text MT" panose="03040902040508030806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Tijdelijke aanduiding voor inhoud 5" descr="Afbeelding met gebouw, buiten, baksteen, huis&#10;&#10;Automatisch gegenereerde beschrijving">
            <a:extLst>
              <a:ext uri="{FF2B5EF4-FFF2-40B4-BE49-F238E27FC236}">
                <a16:creationId xmlns:a16="http://schemas.microsoft.com/office/drawing/2014/main" id="{E59BFC12-1981-4620-86F8-FF0A569AAE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2139484"/>
            <a:ext cx="5462016" cy="4096512"/>
          </a:xfrm>
          <a:prstGeom prst="rect">
            <a:avLst/>
          </a:prstGeom>
        </p:spPr>
      </p:pic>
      <p:pic>
        <p:nvPicPr>
          <p:cNvPr id="8" name="Tijdelijke aanduiding voor inhoud 7" descr="Afbeelding met lucht, buiten, gebouw, huis&#10;&#10;Automatisch gegenereerde beschrijving">
            <a:extLst>
              <a:ext uri="{FF2B5EF4-FFF2-40B4-BE49-F238E27FC236}">
                <a16:creationId xmlns:a16="http://schemas.microsoft.com/office/drawing/2014/main" id="{3ADECF0B-77A4-4D7E-A5FC-C0FFF13F8D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58" y="2139484"/>
            <a:ext cx="546201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0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48AFD-D243-4D9A-812E-65C6F243B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Koningsschieten</a:t>
            </a:r>
            <a:r>
              <a:rPr lang="en-US" sz="4100" dirty="0"/>
              <a:t>/</a:t>
            </a:r>
            <a:r>
              <a:rPr lang="en-US" sz="4100" dirty="0" err="1"/>
              <a:t>koningspaar</a:t>
            </a:r>
            <a:endParaRPr lang="en-US" sz="4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098885-D945-4245-AF31-44F05337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Koningsschieten</a:t>
            </a:r>
            <a:r>
              <a:rPr lang="en-US" sz="2000" dirty="0"/>
              <a:t> </a:t>
            </a:r>
            <a:r>
              <a:rPr lang="en-US" sz="2000" dirty="0" err="1"/>
              <a:t>vindt</a:t>
            </a:r>
            <a:r>
              <a:rPr lang="en-US" sz="2000" dirty="0"/>
              <a:t> </a:t>
            </a:r>
            <a:r>
              <a:rPr lang="en-US" sz="2000" dirty="0" err="1"/>
              <a:t>plaats</a:t>
            </a:r>
            <a:r>
              <a:rPr lang="en-US" sz="2000" dirty="0"/>
              <a:t> in </a:t>
            </a:r>
            <a:r>
              <a:rPr lang="en-US" sz="2000" dirty="0" err="1"/>
              <a:t>september</a:t>
            </a:r>
            <a:endParaRPr lang="en-US" sz="2000" dirty="0"/>
          </a:p>
          <a:p>
            <a:r>
              <a:rPr lang="en-US" sz="2000" dirty="0" err="1"/>
              <a:t>Leden</a:t>
            </a:r>
            <a:r>
              <a:rPr lang="en-US" sz="2000" dirty="0"/>
              <a:t> van </a:t>
            </a:r>
            <a:r>
              <a:rPr lang="en-US" sz="2000" dirty="0" err="1"/>
              <a:t>schutterij</a:t>
            </a:r>
            <a:r>
              <a:rPr lang="en-US" sz="2000" dirty="0"/>
              <a:t> </a:t>
            </a:r>
            <a:r>
              <a:rPr lang="en-US" sz="2000" dirty="0" err="1"/>
              <a:t>strijden</a:t>
            </a:r>
            <a:r>
              <a:rPr lang="en-US" sz="2000" dirty="0"/>
              <a:t> </a:t>
            </a:r>
            <a:r>
              <a:rPr lang="en-US" sz="2000" dirty="0" err="1"/>
              <a:t>allereest</a:t>
            </a:r>
            <a:r>
              <a:rPr lang="en-US" sz="2000" dirty="0"/>
              <a:t> om de </a:t>
            </a:r>
            <a:r>
              <a:rPr lang="en-US" sz="2000" dirty="0" err="1"/>
              <a:t>prijzen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daarna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het </a:t>
            </a:r>
            <a:r>
              <a:rPr lang="en-US" sz="2000" dirty="0" err="1"/>
              <a:t>koningschap</a:t>
            </a:r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prijs</a:t>
            </a:r>
            <a:r>
              <a:rPr lang="en-US" sz="2000" dirty="0"/>
              <a:t> is de kop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e</a:t>
            </a:r>
            <a:r>
              <a:rPr lang="en-US" sz="2000" dirty="0"/>
              <a:t> /3</a:t>
            </a:r>
            <a:r>
              <a:rPr lang="en-US" sz="2000" baseline="30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prijs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de linker/</a:t>
            </a:r>
            <a:r>
              <a:rPr lang="en-US" sz="2000" dirty="0" err="1"/>
              <a:t>rechtervleugel</a:t>
            </a:r>
            <a:endParaRPr lang="en-US" sz="2000" dirty="0"/>
          </a:p>
          <a:p>
            <a:r>
              <a:rPr lang="en-US" sz="2000" dirty="0"/>
              <a:t>4</a:t>
            </a:r>
            <a:r>
              <a:rPr lang="en-US" sz="2000" baseline="30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prijs</a:t>
            </a:r>
            <a:r>
              <a:rPr lang="en-US" sz="2000" dirty="0"/>
              <a:t> is de </a:t>
            </a:r>
            <a:r>
              <a:rPr lang="en-US" sz="2000" dirty="0" err="1"/>
              <a:t>staart</a:t>
            </a:r>
            <a:endParaRPr lang="en-US" sz="2000" dirty="0"/>
          </a:p>
          <a:p>
            <a:r>
              <a:rPr lang="en-US" sz="2000" dirty="0"/>
              <a:t>De romp is </a:t>
            </a:r>
            <a:r>
              <a:rPr lang="en-US" sz="2000" dirty="0" err="1"/>
              <a:t>voor</a:t>
            </a:r>
            <a:r>
              <a:rPr lang="en-US" sz="2000" dirty="0"/>
              <a:t> het </a:t>
            </a:r>
            <a:r>
              <a:rPr lang="en-US" sz="2000" dirty="0" err="1"/>
              <a:t>koningschap</a:t>
            </a:r>
            <a:endParaRPr lang="en-US" sz="2000" dirty="0"/>
          </a:p>
          <a:p>
            <a:r>
              <a:rPr lang="en-US" sz="2000" dirty="0" err="1"/>
              <a:t>Koningspaar</a:t>
            </a:r>
            <a:r>
              <a:rPr lang="en-US" sz="2000" dirty="0"/>
              <a:t> Marcellino &amp; Beau Kummeling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99F88FE-3E8F-C85A-2A38-404ECFDA9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r="1319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C4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74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93C78B-9E02-E93D-2606-272ABB80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l-NL" sz="4000" dirty="0">
                <a:cs typeface="Times New Roman" panose="02020603050405020304" pitchFamily="18" charset="0"/>
              </a:rPr>
              <a:t>Keizerschieten/Keizerpaar</a:t>
            </a:r>
            <a:endParaRPr lang="nl-NL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A840E2-A477-1D67-A3B1-86E410B78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nl-NL" sz="2200"/>
              <a:t>Keizerschieten vindt plaats op 2</a:t>
            </a:r>
            <a:r>
              <a:rPr lang="nl-NL" sz="2200" baseline="30000"/>
              <a:t>e</a:t>
            </a:r>
            <a:r>
              <a:rPr lang="nl-NL" sz="2200"/>
              <a:t> Pinksterdag.</a:t>
            </a:r>
          </a:p>
          <a:p>
            <a:r>
              <a:rPr lang="nl-NL" sz="2200"/>
              <a:t>Oud-koningen van schutterij strijden allereest om de prijzen en daarna voor het keizerschap</a:t>
            </a:r>
          </a:p>
          <a:p>
            <a:r>
              <a:rPr lang="nl-NL" sz="2200"/>
              <a:t>1</a:t>
            </a:r>
            <a:r>
              <a:rPr lang="nl-NL" sz="2200" baseline="30000"/>
              <a:t>e</a:t>
            </a:r>
            <a:r>
              <a:rPr lang="nl-NL" sz="2200"/>
              <a:t> prijs is de kop</a:t>
            </a:r>
          </a:p>
          <a:p>
            <a:r>
              <a:rPr lang="nl-NL" sz="2200"/>
              <a:t>2</a:t>
            </a:r>
            <a:r>
              <a:rPr lang="nl-NL" sz="2200" baseline="30000"/>
              <a:t>e</a:t>
            </a:r>
            <a:r>
              <a:rPr lang="nl-NL" sz="2200"/>
              <a:t> /3</a:t>
            </a:r>
            <a:r>
              <a:rPr lang="nl-NL" sz="2200" baseline="30000"/>
              <a:t>e</a:t>
            </a:r>
            <a:r>
              <a:rPr lang="nl-NL" sz="2200"/>
              <a:t> prijs zijn de linker/rechtervleugel</a:t>
            </a:r>
          </a:p>
          <a:p>
            <a:r>
              <a:rPr lang="nl-NL" sz="2200"/>
              <a:t>4</a:t>
            </a:r>
            <a:r>
              <a:rPr lang="nl-NL" sz="2200" baseline="30000"/>
              <a:t>e</a:t>
            </a:r>
            <a:r>
              <a:rPr lang="nl-NL" sz="2200"/>
              <a:t> prijs is de staart</a:t>
            </a:r>
          </a:p>
          <a:p>
            <a:r>
              <a:rPr lang="nl-NL" sz="2200"/>
              <a:t>De romp is voor het keizerschap</a:t>
            </a:r>
          </a:p>
          <a:p>
            <a:r>
              <a:rPr lang="nl-NL" sz="2200"/>
              <a:t>Keizerpaar is Geert en Riet Wissing</a:t>
            </a:r>
          </a:p>
          <a:p>
            <a:endParaRPr lang="nl-NL" sz="2200"/>
          </a:p>
          <a:p>
            <a:endParaRPr lang="nl-NL" sz="2200"/>
          </a:p>
          <a:p>
            <a:endParaRPr lang="nl-NL" sz="2200"/>
          </a:p>
        </p:txBody>
      </p:sp>
    </p:spTree>
    <p:extLst>
      <p:ext uri="{BB962C8B-B14F-4D97-AF65-F5344CB8AC3E}">
        <p14:creationId xmlns:p14="http://schemas.microsoft.com/office/powerpoint/2010/main" val="18569463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864</Words>
  <Application>Microsoft Office PowerPoint</Application>
  <PresentationFormat>Breedbeeld</PresentationFormat>
  <Paragraphs>156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Avenir Next LT Pro</vt:lpstr>
      <vt:lpstr>Calibri</vt:lpstr>
      <vt:lpstr>Calibri Light</vt:lpstr>
      <vt:lpstr>Old English Text MT</vt:lpstr>
      <vt:lpstr>Times New Roman</vt:lpstr>
      <vt:lpstr>Kantoorthema</vt:lpstr>
      <vt:lpstr>Schutterij Gijsbrecht Van Aemstel Doornenburg en Honderd Morgen</vt:lpstr>
      <vt:lpstr>Inhoud </vt:lpstr>
      <vt:lpstr>Waarom heb ik dit onderwerp gekozen </vt:lpstr>
      <vt:lpstr>Wat is een schutterij   </vt:lpstr>
      <vt:lpstr>Geschiedenis van de schutterij Doornenburg </vt:lpstr>
      <vt:lpstr>Het schuttersgebouw </vt:lpstr>
      <vt:lpstr>Het schuttersgebouw </vt:lpstr>
      <vt:lpstr>Koningsschieten/koningspaar</vt:lpstr>
      <vt:lpstr>Keizerschieten/Keizerpaar</vt:lpstr>
      <vt:lpstr>Jeugdkoningschieten</vt:lpstr>
      <vt:lpstr>Afdelingen binnen de schutterij </vt:lpstr>
      <vt:lpstr>Afdelingen binnen de schutterij De Witte (boksen) Ploeg</vt:lpstr>
      <vt:lpstr>Afdelingen binnen de schutterij Kruisboogafdeling</vt:lpstr>
      <vt:lpstr>Afdelingen binnen de schutterij Schietclub Gijsbrecht van Aemstel</vt:lpstr>
      <vt:lpstr>Afdelingen binnen de schutterij Historische kring Doornenburg</vt:lpstr>
      <vt:lpstr>De Gijsbrecht/schutter van het jaar </vt:lpstr>
      <vt:lpstr>Concoursen/wedstrijden </vt:lpstr>
      <vt:lpstr>Schutterijen regionaal/landelijk/Europees </vt:lpstr>
      <vt:lpstr>Schutterijen regionaal/landelijk/Europees</vt:lpstr>
      <vt:lpstr>Europees koningschieten</vt:lpstr>
      <vt:lpstr>Vendelen </vt:lpstr>
      <vt:lpstr>Vragen?</vt:lpstr>
      <vt:lpstr>Workshop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Schutterij Gijsbrecht Van Aemstel Doornenburg</dc:title>
  <dc:creator>Beau Kummeling</dc:creator>
  <cp:lastModifiedBy>Gerico de Vries</cp:lastModifiedBy>
  <cp:revision>67</cp:revision>
  <dcterms:created xsi:type="dcterms:W3CDTF">2022-02-08T15:51:13Z</dcterms:created>
  <dcterms:modified xsi:type="dcterms:W3CDTF">2022-06-05T14:46:57Z</dcterms:modified>
</cp:coreProperties>
</file>